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85" r:id="rId3"/>
    <p:sldId id="273" r:id="rId4"/>
    <p:sldId id="272" r:id="rId5"/>
    <p:sldId id="303" r:id="rId6"/>
    <p:sldId id="279" r:id="rId7"/>
    <p:sldId id="274" r:id="rId8"/>
    <p:sldId id="259" r:id="rId9"/>
    <p:sldId id="296" r:id="rId10"/>
    <p:sldId id="258" r:id="rId11"/>
    <p:sldId id="281" r:id="rId12"/>
    <p:sldId id="304" r:id="rId13"/>
    <p:sldId id="313" r:id="rId14"/>
    <p:sldId id="305" r:id="rId15"/>
    <p:sldId id="306" r:id="rId16"/>
    <p:sldId id="307" r:id="rId17"/>
    <p:sldId id="308" r:id="rId18"/>
    <p:sldId id="309" r:id="rId19"/>
    <p:sldId id="288" r:id="rId20"/>
    <p:sldId id="312" r:id="rId21"/>
    <p:sldId id="290" r:id="rId22"/>
    <p:sldId id="293" r:id="rId23"/>
    <p:sldId id="278" r:id="rId24"/>
    <p:sldId id="280" r:id="rId25"/>
    <p:sldId id="264" r:id="rId26"/>
    <p:sldId id="311" r:id="rId27"/>
    <p:sldId id="266" r:id="rId28"/>
    <p:sldId id="275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210 밀레니얼 Light" panose="020B0600000101010101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210 밀레니얼" panose="020B0600000101010101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AFY" initials="S" lastIdx="1" clrIdx="0">
    <p:extLst>
      <p:ext uri="{19B8F6BF-5375-455C-9EA6-DF929625EA0E}">
        <p15:presenceInfo xmlns:p15="http://schemas.microsoft.com/office/powerpoint/2012/main" userId="SSAF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2E8"/>
    <a:srgbClr val="CEE6F4"/>
    <a:srgbClr val="BF0000"/>
    <a:srgbClr val="0070BF"/>
    <a:srgbClr val="308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596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400" dirty="0"/>
              <a:t>본인 또는 동료 교사가 </a:t>
            </a:r>
            <a:endParaRPr lang="en-US" sz="2400" dirty="0"/>
          </a:p>
          <a:p>
            <a:pPr>
              <a:defRPr sz="2400"/>
            </a:pPr>
            <a:r>
              <a:rPr lang="ko-KR" sz="2400" dirty="0"/>
              <a:t>교내에서 </a:t>
            </a:r>
            <a:r>
              <a:rPr lang="ko-KR" sz="2400" dirty="0">
                <a:solidFill>
                  <a:srgbClr val="C00000"/>
                </a:solidFill>
              </a:rPr>
              <a:t>과도한 민원</a:t>
            </a:r>
            <a:r>
              <a:rPr lang="ko-KR" sz="2400" dirty="0"/>
              <a:t>을 경험한 적이 있느냐</a:t>
            </a:r>
          </a:p>
        </c:rich>
      </c:tx>
      <c:layout>
        <c:manualLayout>
          <c:xMode val="edge"/>
          <c:yMode val="edge"/>
          <c:x val="0.1146918391016399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과도한 민원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D36-44C5-8A61-56ED433AF057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FD36-44C5-8A61-56ED433AF057}"/>
              </c:ext>
            </c:extLst>
          </c:dPt>
          <c:dLbls>
            <c:dLbl>
              <c:idx val="0"/>
              <c:layout>
                <c:manualLayout>
                  <c:x val="0.11262997289193133"/>
                  <c:y val="-7.07689793910999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6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10E4F06-8BA2-45CB-8D31-7674E0F36273}" type="PERCENTAGE">
                      <a:rPr lang="en-US" altLang="ko-KR" sz="3200">
                        <a:solidFill>
                          <a:schemeClr val="bg1"/>
                        </a:solidFill>
                      </a:rPr>
                      <a:pPr>
                        <a:defRPr sz="6000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36271699511341"/>
                      <c:h val="0.1740573150711131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D36-44C5-8A61-56ED433AF057}"/>
                </c:ext>
              </c:extLst>
            </c:dLbl>
            <c:dLbl>
              <c:idx val="1"/>
              <c:layout>
                <c:manualLayout>
                  <c:x val="-0.2197627649835884"/>
                  <c:y val="0.2287420555764968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88CC70B-BA6B-4C1C-AF1A-1BDBB5D365A2}" type="PERCENTAGE">
                      <a:rPr lang="en-US" altLang="ko-KR" sz="7200">
                        <a:solidFill>
                          <a:schemeClr val="bg1"/>
                        </a:solidFill>
                      </a:rPr>
                      <a:pPr>
                        <a:defRPr sz="3200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29140730390495"/>
                      <c:h val="0.190767904466133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D36-44C5-8A61-56ED433AF0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아니다</c:v>
                </c:pt>
                <c:pt idx="1">
                  <c:v>그렇다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7.6999999999999999E-2</c:v>
                </c:pt>
                <c:pt idx="1">
                  <c:v>0.92300000000000004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36-44C5-8A61-56ED433AF05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20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400" dirty="0"/>
              <a:t>본인 또는 동료 교사가 </a:t>
            </a:r>
            <a:endParaRPr lang="en-US" sz="2400" dirty="0"/>
          </a:p>
          <a:p>
            <a:pPr>
              <a:defRPr sz="2400"/>
            </a:pPr>
            <a:r>
              <a:rPr lang="ko-KR" sz="2400" dirty="0"/>
              <a:t>교내에서 </a:t>
            </a:r>
            <a:r>
              <a:rPr lang="ko-KR" sz="2400" dirty="0">
                <a:solidFill>
                  <a:srgbClr val="C00000"/>
                </a:solidFill>
              </a:rPr>
              <a:t>과도한 민원</a:t>
            </a:r>
            <a:r>
              <a:rPr lang="ko-KR" sz="2400" dirty="0"/>
              <a:t>을 경험한 적이 있느냐</a:t>
            </a:r>
          </a:p>
        </c:rich>
      </c:tx>
      <c:layout>
        <c:manualLayout>
          <c:xMode val="edge"/>
          <c:yMode val="edge"/>
          <c:x val="0.1146918391016399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과도한 민원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D36-44C5-8A61-56ED433AF057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FD36-44C5-8A61-56ED433AF057}"/>
              </c:ext>
            </c:extLst>
          </c:dPt>
          <c:dLbls>
            <c:dLbl>
              <c:idx val="0"/>
              <c:layout>
                <c:manualLayout>
                  <c:x val="0.11262997289193133"/>
                  <c:y val="-7.07689793910999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6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10E4F06-8BA2-45CB-8D31-7674E0F36273}" type="PERCENTAGE">
                      <a:rPr lang="en-US" altLang="ko-KR" sz="3200">
                        <a:solidFill>
                          <a:schemeClr val="bg1"/>
                        </a:solidFill>
                      </a:rPr>
                      <a:pPr>
                        <a:defRPr sz="6000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36271699511341"/>
                      <c:h val="0.1740573150711131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D36-44C5-8A61-56ED433AF057}"/>
                </c:ext>
              </c:extLst>
            </c:dLbl>
            <c:dLbl>
              <c:idx val="1"/>
              <c:layout>
                <c:manualLayout>
                  <c:x val="-0.2197627649835884"/>
                  <c:y val="0.2287420555764968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88CC70B-BA6B-4C1C-AF1A-1BDBB5D365A2}" type="PERCENTAGE">
                      <a:rPr lang="en-US" altLang="ko-KR" sz="7200">
                        <a:solidFill>
                          <a:schemeClr val="bg1"/>
                        </a:solidFill>
                      </a:rPr>
                      <a:pPr>
                        <a:defRPr sz="3200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29140730390495"/>
                      <c:h val="0.190767904466133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D36-44C5-8A61-56ED433AF0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아니다</c:v>
                </c:pt>
                <c:pt idx="1">
                  <c:v>그렇다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7.6999999999999999E-2</c:v>
                </c:pt>
                <c:pt idx="1">
                  <c:v>0.92300000000000004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36-44C5-8A61-56ED433AF05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20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400"/>
              <a:t>본인 또는 동료 교사가 </a:t>
            </a:r>
            <a:endParaRPr lang="en-US" sz="2400"/>
          </a:p>
          <a:p>
            <a:pPr>
              <a:defRPr sz="2400"/>
            </a:pPr>
            <a:r>
              <a:rPr lang="ko-KR" sz="2400"/>
              <a:t>교내에서 과도한 민원을 경험한 적이 있느냐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400"/>
              <a:t>본인 또는 동료 교사가 </a:t>
            </a:r>
            <a:endParaRPr lang="en-US" sz="2400"/>
          </a:p>
          <a:p>
            <a:pPr>
              <a:defRPr sz="2400"/>
            </a:pPr>
            <a:r>
              <a:rPr lang="ko-KR" sz="2400"/>
              <a:t>교내에서 과도한 민원을 경험한 적이 있느냐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EC3DB-A76A-4FDE-8E89-B8431405F83B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A51EA-55AA-49F9-B501-C92069917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374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공통점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지속적인 학부모들의 악성 민원에 시달린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교사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서울 </a:t>
            </a:r>
            <a:r>
              <a:rPr lang="ko-KR" altLang="en-US" dirty="0" err="1"/>
              <a:t>서이초등학교</a:t>
            </a:r>
            <a:r>
              <a:rPr lang="ko-KR" altLang="en-US" dirty="0"/>
              <a:t> 교사 사망 사건 </a:t>
            </a:r>
            <a:r>
              <a:rPr lang="en-US" altLang="ko-KR" dirty="0"/>
              <a:t>: </a:t>
            </a:r>
            <a:r>
              <a:rPr lang="ko-KR" altLang="en-US" dirty="0"/>
              <a:t>학생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학부모 등 학교 업무 관련 문제와 개인 신상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의정부 호원초등학교 교사 </a:t>
            </a:r>
            <a:r>
              <a:rPr lang="en-US" altLang="ko-KR" dirty="0"/>
              <a:t>2</a:t>
            </a:r>
            <a:r>
              <a:rPr lang="ko-KR" altLang="en-US" dirty="0"/>
              <a:t>인 사망 사건 </a:t>
            </a:r>
            <a:r>
              <a:rPr lang="en-US" altLang="ko-KR" dirty="0"/>
              <a:t>:</a:t>
            </a:r>
            <a:r>
              <a:rPr lang="ko-KR" altLang="en-US" dirty="0"/>
              <a:t> 학생들의 어려운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생활지도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학부모 악성 민원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인한 우울증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수업 중 사고로 인한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년간 학부모의 지속적인 돈 요구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악성 민원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학부모가 상담할 일 있다면 학교로 교사를 찾아가거나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문자를 주고 받음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07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002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353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en-US" altLang="ko-KR" dirty="0" err="1"/>
              <a:t>Chatbot</a:t>
            </a:r>
            <a:r>
              <a:rPr lang="ko-KR" altLang="en-US" dirty="0"/>
              <a:t>과 </a:t>
            </a:r>
            <a:r>
              <a:rPr lang="en-US" altLang="ko-KR" dirty="0"/>
              <a:t>AI  </a:t>
            </a:r>
            <a:r>
              <a:rPr lang="ko-KR" altLang="en-US" dirty="0" err="1"/>
              <a:t>화상상담</a:t>
            </a:r>
            <a:r>
              <a:rPr lang="ko-KR" altLang="en-US" dirty="0"/>
              <a:t> 관련 질문 </a:t>
            </a:r>
            <a:r>
              <a:rPr lang="ko-KR" altLang="en-US" dirty="0" err="1"/>
              <a:t>나올듯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034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88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http://www.edupress.kr/news/articleView.html?idxno=11101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6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http://www.edupress.kr/news/articleView.html?idxno=11101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81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632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772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 </a:t>
            </a:r>
            <a:r>
              <a:rPr lang="ko-KR" altLang="en-US" b="0" dirty="0" smtClean="0"/>
              <a:t>적극적 권리 </a:t>
            </a:r>
            <a:r>
              <a:rPr lang="en-US" altLang="ko-KR" b="0" dirty="0" smtClean="0"/>
              <a:t>: </a:t>
            </a:r>
            <a:r>
              <a:rPr lang="ko-KR" altLang="en-US" b="0" dirty="0" smtClean="0"/>
              <a:t>자율성 신장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사회경제적 </a:t>
            </a:r>
            <a:r>
              <a:rPr lang="ko-KR" altLang="en-US" b="0" dirty="0" err="1" smtClean="0"/>
              <a:t>지위보장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근무조건 개선</a:t>
            </a:r>
            <a:endParaRPr lang="en-US" altLang="ko-KR" b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 smtClean="0"/>
              <a:t>- </a:t>
            </a:r>
            <a:r>
              <a:rPr lang="ko-KR" altLang="en-US" sz="1400" b="0" dirty="0" smtClean="0"/>
              <a:t>소극적 권리 </a:t>
            </a:r>
            <a:r>
              <a:rPr lang="en-US" altLang="ko-KR" sz="1400" b="0" dirty="0" smtClean="0"/>
              <a:t>: </a:t>
            </a:r>
            <a:r>
              <a:rPr lang="ko-KR" altLang="en-US" b="0" dirty="0" smtClean="0"/>
              <a:t>신분보장</a:t>
            </a:r>
            <a:r>
              <a:rPr lang="en-US" altLang="ko-KR" b="0" dirty="0" smtClean="0"/>
              <a:t>, </a:t>
            </a:r>
            <a:r>
              <a:rPr lang="ko-KR" altLang="en-US" b="0" dirty="0" err="1" smtClean="0"/>
              <a:t>쟁송제기권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불체포특권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교직단체 </a:t>
            </a:r>
            <a:r>
              <a:rPr lang="ko-KR" altLang="en-US" b="0" dirty="0" err="1" smtClean="0"/>
              <a:t>활동권</a:t>
            </a:r>
            <a:endParaRPr lang="en-US" altLang="ko-KR" sz="14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35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 </a:t>
            </a:r>
            <a:r>
              <a:rPr lang="ko-KR" altLang="en-US" b="0" dirty="0" smtClean="0"/>
              <a:t>적극적 권리 </a:t>
            </a:r>
            <a:r>
              <a:rPr lang="en-US" altLang="ko-KR" b="0" dirty="0" smtClean="0"/>
              <a:t>: </a:t>
            </a:r>
            <a:r>
              <a:rPr lang="ko-KR" altLang="en-US" b="0" dirty="0" smtClean="0"/>
              <a:t>자율성 신장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사회경제적 </a:t>
            </a:r>
            <a:r>
              <a:rPr lang="ko-KR" altLang="en-US" b="0" dirty="0" err="1" smtClean="0"/>
              <a:t>지위보장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근무조건 개선</a:t>
            </a:r>
            <a:endParaRPr lang="en-US" altLang="ko-KR" b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 smtClean="0"/>
              <a:t>- </a:t>
            </a:r>
            <a:r>
              <a:rPr lang="ko-KR" altLang="en-US" sz="1400" b="0" dirty="0" smtClean="0"/>
              <a:t>소극적 </a:t>
            </a:r>
            <a:r>
              <a:rPr lang="ko-KR" altLang="en-US" sz="1400" b="0" dirty="0"/>
              <a:t>권리 </a:t>
            </a:r>
            <a:r>
              <a:rPr lang="en-US" altLang="ko-KR" sz="1400" b="0" dirty="0"/>
              <a:t>: </a:t>
            </a:r>
            <a:r>
              <a:rPr lang="ko-KR" altLang="en-US" b="0" dirty="0"/>
              <a:t>신분보장</a:t>
            </a:r>
            <a:r>
              <a:rPr lang="en-US" altLang="ko-KR" b="0" dirty="0"/>
              <a:t>, </a:t>
            </a:r>
            <a:r>
              <a:rPr lang="ko-KR" altLang="en-US" b="0" dirty="0" err="1"/>
              <a:t>쟁송제기권</a:t>
            </a:r>
            <a:r>
              <a:rPr lang="en-US" altLang="ko-KR" b="0" dirty="0"/>
              <a:t>, </a:t>
            </a:r>
            <a:r>
              <a:rPr lang="ko-KR" altLang="en-US" b="0" dirty="0"/>
              <a:t>불체포특권</a:t>
            </a:r>
            <a:r>
              <a:rPr lang="en-US" altLang="ko-KR" b="0" dirty="0"/>
              <a:t>, </a:t>
            </a:r>
            <a:r>
              <a:rPr lang="ko-KR" altLang="en-US" b="0" dirty="0"/>
              <a:t>교직단체 </a:t>
            </a:r>
            <a:r>
              <a:rPr lang="ko-KR" altLang="en-US" b="0" dirty="0" err="1"/>
              <a:t>활동권</a:t>
            </a:r>
            <a:endParaRPr lang="en-US" altLang="ko-KR" sz="1400" b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36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48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A51EA-55AA-49F9-B501-C9206991747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23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1" y="494008"/>
            <a:ext cx="16668353" cy="9118159"/>
            <a:chOff x="-1" y="-47625"/>
            <a:chExt cx="4390019" cy="2401490"/>
          </a:xfrm>
        </p:grpSpPr>
        <p:sp>
          <p:nvSpPr>
            <p:cNvPr id="3" name="Freeform 3"/>
            <p:cNvSpPr/>
            <p:nvPr/>
          </p:nvSpPr>
          <p:spPr>
            <a:xfrm>
              <a:off x="-1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67400" y="3806682"/>
            <a:ext cx="1161076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6000" dirty="0">
                <a:solidFill>
                  <a:srgbClr val="3087BB"/>
                </a:solidFill>
                <a:latin typeface="210 밀레니얼" panose="020B0600000101010101" charset="-127"/>
                <a:ea typeface="210 밀레니얼" panose="020B0600000101010101" charset="-127"/>
              </a:rPr>
              <a:t>교권 보호를 위한 상담 </a:t>
            </a:r>
            <a:r>
              <a:rPr lang="ko-KR" altLang="en-US" sz="6000" dirty="0">
                <a:solidFill>
                  <a:srgbClr val="3087BB"/>
                </a:solidFill>
                <a:latin typeface="210 밀레니얼" panose="020B0600000101010101" charset="-127"/>
                <a:ea typeface="210 밀레니얼" panose="020B0600000101010101" charset="-127"/>
                <a:cs typeface="210 밀레니얼"/>
                <a:sym typeface="210 밀레니얼"/>
              </a:rPr>
              <a:t>서비스</a:t>
            </a:r>
            <a:endParaRPr lang="en-US" sz="6000" dirty="0">
              <a:solidFill>
                <a:srgbClr val="3087BB"/>
              </a:solidFill>
              <a:latin typeface="210 밀레니얼" panose="020B0600000101010101" charset="-127"/>
              <a:ea typeface="210 밀레니얼" panose="020B0600000101010101" charset="-127"/>
              <a:cs typeface="210 밀레니얼"/>
              <a:sym typeface="210 밀레니얼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175502" y="971904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삼성 청년 </a:t>
            </a:r>
            <a:r>
              <a:rPr lang="en-US" altLang="ko-KR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SW </a:t>
            </a: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아카데미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9824" y="8485909"/>
            <a:ext cx="16668349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36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부울경</a:t>
            </a:r>
            <a:r>
              <a:rPr lang="ko-KR" altLang="en-US" sz="36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altLang="ko-KR" sz="36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11</a:t>
            </a:r>
            <a:r>
              <a:rPr lang="ko-KR" altLang="en-US" sz="36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 공통</a:t>
            </a:r>
            <a:r>
              <a:rPr lang="en-US" altLang="ko-KR" sz="36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2</a:t>
            </a:r>
            <a:r>
              <a:rPr lang="ko-KR" altLang="en-US" sz="36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반 </a:t>
            </a:r>
            <a:r>
              <a:rPr lang="en-US" altLang="ko-KR" sz="36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1</a:t>
            </a:r>
            <a:r>
              <a:rPr lang="ko-KR" altLang="en-US" sz="36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팀 </a:t>
            </a:r>
            <a:r>
              <a:rPr lang="en-US" altLang="ko-KR" sz="36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- </a:t>
            </a:r>
            <a:r>
              <a:rPr lang="ko-KR" altLang="en-US" sz="36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6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6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5723" y="971905"/>
            <a:ext cx="1463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웹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기술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06681"/>
            <a:ext cx="5005087" cy="4500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23" y="4538821"/>
            <a:ext cx="4471122" cy="2517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12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기획 </a:t>
            </a:r>
            <a:r>
              <a:rPr lang="ko-KR" altLang="en-US" sz="3200" dirty="0" smtClean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배경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42" name="Freeform 7"/>
          <p:cNvSpPr/>
          <p:nvPr/>
        </p:nvSpPr>
        <p:spPr>
          <a:xfrm>
            <a:off x="12725400" y="5112327"/>
            <a:ext cx="4530061" cy="2193957"/>
          </a:xfrm>
          <a:custGeom>
            <a:avLst/>
            <a:gdLst/>
            <a:ahLst/>
            <a:cxnLst/>
            <a:rect l="l" t="t" r="r" b="b"/>
            <a:pathLst>
              <a:path w="7856420" h="4114800">
                <a:moveTo>
                  <a:pt x="0" y="0"/>
                </a:moveTo>
                <a:lnTo>
                  <a:pt x="7856420" y="0"/>
                </a:lnTo>
                <a:lnTo>
                  <a:pt x="7856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Freeform 6"/>
          <p:cNvSpPr/>
          <p:nvPr/>
        </p:nvSpPr>
        <p:spPr>
          <a:xfrm>
            <a:off x="1355723" y="3865567"/>
            <a:ext cx="3200400" cy="1774947"/>
          </a:xfrm>
          <a:custGeom>
            <a:avLst/>
            <a:gdLst/>
            <a:ahLst/>
            <a:cxnLst/>
            <a:rect l="l" t="t" r="r" b="b"/>
            <a:pathLst>
              <a:path w="5590171" h="3864206">
                <a:moveTo>
                  <a:pt x="0" y="0"/>
                </a:moveTo>
                <a:lnTo>
                  <a:pt x="5590171" y="0"/>
                </a:lnTo>
                <a:lnTo>
                  <a:pt x="5590171" y="3864206"/>
                </a:lnTo>
                <a:lnTo>
                  <a:pt x="0" y="3864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825206" y="1890581"/>
            <a:ext cx="16668348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 dirty="0" err="1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</a:t>
            </a:r>
            <a:r>
              <a:rPr lang="en-US" sz="96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eonsaengnim</a:t>
            </a:r>
            <a:endParaRPr lang="en-US" sz="96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</a:t>
            </a:r>
            <a:r>
              <a:rPr lang="en-US" altLang="ko-KR" sz="96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angdam</a:t>
            </a:r>
            <a:endParaRPr lang="en-US" altLang="ko-KR" sz="96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</a:t>
            </a:r>
            <a:r>
              <a:rPr lang="en-US" altLang="ko-KR" sz="9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I</a:t>
            </a:r>
          </a:p>
          <a:p>
            <a:pPr algn="ctr"/>
            <a:r>
              <a:rPr lang="en-US" altLang="ko-KR" sz="9600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M</a:t>
            </a:r>
            <a:r>
              <a:rPr lang="en-US" altLang="ko-KR" sz="9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10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-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메인페이지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74" y="1377764"/>
            <a:ext cx="14933900" cy="8413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92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14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AI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챗봇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500" y="3160676"/>
            <a:ext cx="5404092" cy="48911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23" y="3160675"/>
            <a:ext cx="7367700" cy="4891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188" y="3160675"/>
            <a:ext cx="7391089" cy="4891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879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2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AI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챗봇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328014" y="4271650"/>
            <a:ext cx="9090270" cy="1562873"/>
            <a:chOff x="7728836" y="2676674"/>
            <a:chExt cx="9090270" cy="1562873"/>
          </a:xfrm>
        </p:grpSpPr>
        <p:grpSp>
          <p:nvGrpSpPr>
            <p:cNvPr id="6" name="Group 6"/>
            <p:cNvGrpSpPr/>
            <p:nvPr/>
          </p:nvGrpSpPr>
          <p:grpSpPr>
            <a:xfrm>
              <a:off x="7728836" y="2857500"/>
              <a:ext cx="1524665" cy="1382047"/>
              <a:chOff x="0" y="0"/>
              <a:chExt cx="401558" cy="36399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207567" y="2676674"/>
              <a:ext cx="7611539" cy="1562873"/>
              <a:chOff x="0" y="-47625"/>
              <a:chExt cx="1788168" cy="41162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9318403" y="3338055"/>
              <a:ext cx="7389866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189"/>
                </a:lnSpc>
              </a:pP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선생님도 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간편하게 학습 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시킬 수 있는 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 </a:t>
              </a:r>
              <a:r>
                <a:rPr lang="ko-KR" altLang="en-US" sz="2400" dirty="0" err="1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챗봇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 시스템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  <a:endParaRPr 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018" y="2985111"/>
              <a:ext cx="1190625" cy="1143000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10820400" y="1716588"/>
            <a:ext cx="5452478" cy="7804521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그림 10" descr="텍스트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93124327-73D7-8A51-1CB2-563B3356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05" y="1843905"/>
            <a:ext cx="4841867" cy="75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2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AI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챗봇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328014" y="4271650"/>
            <a:ext cx="9090270" cy="1562873"/>
            <a:chOff x="7728836" y="2676674"/>
            <a:chExt cx="9090270" cy="1562873"/>
          </a:xfrm>
        </p:grpSpPr>
        <p:grpSp>
          <p:nvGrpSpPr>
            <p:cNvPr id="6" name="Group 6"/>
            <p:cNvGrpSpPr/>
            <p:nvPr/>
          </p:nvGrpSpPr>
          <p:grpSpPr>
            <a:xfrm>
              <a:off x="7728836" y="2857500"/>
              <a:ext cx="1524665" cy="1382047"/>
              <a:chOff x="0" y="0"/>
              <a:chExt cx="401558" cy="36399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207567" y="2676674"/>
              <a:ext cx="7611539" cy="1562873"/>
              <a:chOff x="0" y="-47625"/>
              <a:chExt cx="1788168" cy="41162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9318403" y="3338055"/>
              <a:ext cx="7389866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189"/>
                </a:lnSpc>
              </a:pP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선생님도 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간편하게 학습 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시킬 수 있는 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 </a:t>
              </a:r>
              <a:r>
                <a:rPr lang="ko-KR" altLang="en-US" sz="2400" dirty="0" err="1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챗봇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 시스템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  <a:endParaRPr 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018" y="2985111"/>
              <a:ext cx="1190625" cy="1143000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10820400" y="1716588"/>
            <a:ext cx="5452478" cy="7804521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31882DD-677C-50BF-D118-6D2DAE3F34F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39" y="1844248"/>
            <a:ext cx="4842000" cy="75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6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22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AI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챗봇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328014" y="4271650"/>
            <a:ext cx="9090270" cy="1562873"/>
            <a:chOff x="7728836" y="2676674"/>
            <a:chExt cx="9090270" cy="1562873"/>
          </a:xfrm>
        </p:grpSpPr>
        <p:grpSp>
          <p:nvGrpSpPr>
            <p:cNvPr id="6" name="Group 6"/>
            <p:cNvGrpSpPr/>
            <p:nvPr/>
          </p:nvGrpSpPr>
          <p:grpSpPr>
            <a:xfrm>
              <a:off x="7728836" y="2857500"/>
              <a:ext cx="1524665" cy="1382047"/>
              <a:chOff x="0" y="0"/>
              <a:chExt cx="401558" cy="36399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207567" y="2676674"/>
              <a:ext cx="7611539" cy="1562873"/>
              <a:chOff x="0" y="-47625"/>
              <a:chExt cx="1788168" cy="41162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9318403" y="3338055"/>
              <a:ext cx="7389866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189"/>
                </a:lnSpc>
              </a:pP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선생님도 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간편하게 학습 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시킬 수 있는 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 </a:t>
              </a:r>
              <a:r>
                <a:rPr lang="ko-KR" altLang="en-US" sz="2400" dirty="0" err="1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챗봇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 시스템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  <a:endParaRPr 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018" y="2985111"/>
              <a:ext cx="1190625" cy="1143000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10820400" y="1716588"/>
            <a:ext cx="5452478" cy="7804521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그림 1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3E856BA-6CD1-D896-EDA9-B7C0477E332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39" y="1844248"/>
            <a:ext cx="4842000" cy="75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AI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챗봇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0820400" y="1716588"/>
            <a:ext cx="5452478" cy="7804521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300096" y="3761453"/>
            <a:ext cx="9090270" cy="1382047"/>
            <a:chOff x="7745668" y="4796686"/>
            <a:chExt cx="9090270" cy="1382047"/>
          </a:xfrm>
        </p:grpSpPr>
        <p:grpSp>
          <p:nvGrpSpPr>
            <p:cNvPr id="29" name="Group 9"/>
            <p:cNvGrpSpPr/>
            <p:nvPr/>
          </p:nvGrpSpPr>
          <p:grpSpPr>
            <a:xfrm>
              <a:off x="7745668" y="4796686"/>
              <a:ext cx="1524665" cy="1382047"/>
              <a:chOff x="0" y="0"/>
              <a:chExt cx="401558" cy="363996"/>
            </a:xfrm>
          </p:grpSpPr>
          <p:sp>
            <p:nvSpPr>
              <p:cNvPr id="39" name="Freeform 10"/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11"/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18"/>
            <p:cNvGrpSpPr/>
            <p:nvPr/>
          </p:nvGrpSpPr>
          <p:grpSpPr>
            <a:xfrm>
              <a:off x="9224400" y="4796686"/>
              <a:ext cx="7611538" cy="1382047"/>
              <a:chOff x="0" y="0"/>
              <a:chExt cx="1788168" cy="363996"/>
            </a:xfrm>
          </p:grpSpPr>
          <p:sp>
            <p:nvSpPr>
              <p:cNvPr id="37" name="Freeform 19"/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20"/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5"/>
            <p:cNvSpPr txBox="1"/>
            <p:nvPr/>
          </p:nvSpPr>
          <p:spPr>
            <a:xfrm>
              <a:off x="9408334" y="5309784"/>
              <a:ext cx="7389866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189"/>
                </a:lnSpc>
              </a:pP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학급 공지사항 및 문의는 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 </a:t>
              </a:r>
              <a:r>
                <a:rPr lang="ko-KR" altLang="en-US" sz="2400" dirty="0" err="1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챗봇이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 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대신 대답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해줘요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  <a:endParaRPr 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232" y="4920971"/>
              <a:ext cx="1219200" cy="1133475"/>
            </a:xfrm>
            <a:prstGeom prst="rect">
              <a:avLst/>
            </a:prstGeom>
          </p:spPr>
        </p:pic>
      </p:grp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9179045-1879-917C-BB8D-4D1F1259A9A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925" y="1840258"/>
            <a:ext cx="4841428" cy="75492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9DF963A-30CF-9348-8512-90AD57A84761}"/>
              </a:ext>
            </a:extLst>
          </p:cNvPr>
          <p:cNvGrpSpPr/>
          <p:nvPr/>
        </p:nvGrpSpPr>
        <p:grpSpPr>
          <a:xfrm>
            <a:off x="1279190" y="5532311"/>
            <a:ext cx="9073438" cy="1382047"/>
            <a:chOff x="7759398" y="6691831"/>
            <a:chExt cx="9073438" cy="1382047"/>
          </a:xfrm>
        </p:grpSpPr>
        <p:grpSp>
          <p:nvGrpSpPr>
            <p:cNvPr id="11" name="Group 12">
              <a:extLst>
                <a:ext uri="{FF2B5EF4-FFF2-40B4-BE49-F238E27FC236}">
                  <a16:creationId xmlns:a16="http://schemas.microsoft.com/office/drawing/2014/main" id="{4A2E1450-4160-9F1B-D508-FC04529C5BE9}"/>
                </a:ext>
              </a:extLst>
            </p:cNvPr>
            <p:cNvGrpSpPr/>
            <p:nvPr/>
          </p:nvGrpSpPr>
          <p:grpSpPr>
            <a:xfrm>
              <a:off x="7759398" y="6691831"/>
              <a:ext cx="1524665" cy="1382047"/>
              <a:chOff x="0" y="0"/>
              <a:chExt cx="401558" cy="363996"/>
            </a:xfrm>
          </p:grpSpPr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3DCD1710-3594-1D70-6FC1-ABAFFA4714A4}"/>
                  </a:ext>
                </a:extLst>
              </p:cNvPr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4">
                <a:extLst>
                  <a:ext uri="{FF2B5EF4-FFF2-40B4-BE49-F238E27FC236}">
                    <a16:creationId xmlns:a16="http://schemas.microsoft.com/office/drawing/2014/main" id="{0F23044E-B44E-9718-9F05-5B64105EAC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21">
              <a:extLst>
                <a:ext uri="{FF2B5EF4-FFF2-40B4-BE49-F238E27FC236}">
                  <a16:creationId xmlns:a16="http://schemas.microsoft.com/office/drawing/2014/main" id="{524E8D86-12D9-10E8-DC28-4F4ED77BE895}"/>
                </a:ext>
              </a:extLst>
            </p:cNvPr>
            <p:cNvGrpSpPr/>
            <p:nvPr/>
          </p:nvGrpSpPr>
          <p:grpSpPr>
            <a:xfrm>
              <a:off x="9221298" y="6691831"/>
              <a:ext cx="7611538" cy="1382047"/>
              <a:chOff x="0" y="0"/>
              <a:chExt cx="1788168" cy="363996"/>
            </a:xfrm>
          </p:grpSpPr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EE75F05A-19AC-65B6-83AB-8E3B7210520B}"/>
                  </a:ext>
                </a:extLst>
              </p:cNvPr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6" name="TextBox 23">
                <a:extLst>
                  <a:ext uri="{FF2B5EF4-FFF2-40B4-BE49-F238E27FC236}">
                    <a16:creationId xmlns:a16="http://schemas.microsoft.com/office/drawing/2014/main" id="{AF34ABC6-6A27-FBEB-3610-3BC74B85D2C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37">
              <a:extLst>
                <a:ext uri="{FF2B5EF4-FFF2-40B4-BE49-F238E27FC236}">
                  <a16:creationId xmlns:a16="http://schemas.microsoft.com/office/drawing/2014/main" id="{5885FCCF-512C-EE50-FF06-0846D913D1DD}"/>
                </a:ext>
              </a:extLst>
            </p:cNvPr>
            <p:cNvSpPr txBox="1"/>
            <p:nvPr/>
          </p:nvSpPr>
          <p:spPr>
            <a:xfrm>
              <a:off x="9442970" y="7248970"/>
              <a:ext cx="7389866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189"/>
                </a:lnSpc>
              </a:pPr>
              <a:r>
                <a:rPr 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24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시간 사용 가능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한 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 </a:t>
              </a:r>
              <a:r>
                <a:rPr lang="ko-KR" altLang="en-US" sz="2400" dirty="0" err="1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챗봇이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 선생님을 대신해요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  <a:endParaRPr 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A357B5F-FB97-7447-C4FA-859448D8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748" y="6797066"/>
              <a:ext cx="1219200" cy="117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0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7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AI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챗봇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0820400" y="1716588"/>
            <a:ext cx="5452478" cy="7804521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그림 8" descr="텍스트, 전자제품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02060B90-F887-15FD-BBD9-1AB7A9C9005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39" y="1837011"/>
            <a:ext cx="4842000" cy="75492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44451C-CFDB-221F-243E-489203C09A27}"/>
              </a:ext>
            </a:extLst>
          </p:cNvPr>
          <p:cNvGrpSpPr/>
          <p:nvPr/>
        </p:nvGrpSpPr>
        <p:grpSpPr>
          <a:xfrm>
            <a:off x="1300096" y="3761453"/>
            <a:ext cx="9090270" cy="1382047"/>
            <a:chOff x="7745668" y="4796686"/>
            <a:chExt cx="9090270" cy="1382047"/>
          </a:xfrm>
        </p:grpSpPr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26996129-0991-62CB-A153-BE1E6211683C}"/>
                </a:ext>
              </a:extLst>
            </p:cNvPr>
            <p:cNvGrpSpPr/>
            <p:nvPr/>
          </p:nvGrpSpPr>
          <p:grpSpPr>
            <a:xfrm>
              <a:off x="7745668" y="4796686"/>
              <a:ext cx="1524665" cy="1382047"/>
              <a:chOff x="0" y="0"/>
              <a:chExt cx="401558" cy="363996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34D82E18-18FB-8787-488E-BA831443AB10}"/>
                  </a:ext>
                </a:extLst>
              </p:cNvPr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1">
                <a:extLst>
                  <a:ext uri="{FF2B5EF4-FFF2-40B4-BE49-F238E27FC236}">
                    <a16:creationId xmlns:a16="http://schemas.microsoft.com/office/drawing/2014/main" id="{0B0EE7EF-5E2E-D790-00B0-AD64835DE7B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0C6662A3-76CB-6CDA-B297-049079E8CD71}"/>
                </a:ext>
              </a:extLst>
            </p:cNvPr>
            <p:cNvGrpSpPr/>
            <p:nvPr/>
          </p:nvGrpSpPr>
          <p:grpSpPr>
            <a:xfrm>
              <a:off x="9224400" y="4796686"/>
              <a:ext cx="7611538" cy="1382047"/>
              <a:chOff x="0" y="0"/>
              <a:chExt cx="1788168" cy="363996"/>
            </a:xfrm>
          </p:grpSpPr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77D55082-41D4-B478-A9ED-C4D94166BF8C}"/>
                  </a:ext>
                </a:extLst>
              </p:cNvPr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20">
                <a:extLst>
                  <a:ext uri="{FF2B5EF4-FFF2-40B4-BE49-F238E27FC236}">
                    <a16:creationId xmlns:a16="http://schemas.microsoft.com/office/drawing/2014/main" id="{AAFB7347-BA9B-F389-22A4-7081B3298B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35">
              <a:extLst>
                <a:ext uri="{FF2B5EF4-FFF2-40B4-BE49-F238E27FC236}">
                  <a16:creationId xmlns:a16="http://schemas.microsoft.com/office/drawing/2014/main" id="{305BB419-AD49-8F5C-B247-102B76AE12DB}"/>
                </a:ext>
              </a:extLst>
            </p:cNvPr>
            <p:cNvSpPr txBox="1"/>
            <p:nvPr/>
          </p:nvSpPr>
          <p:spPr>
            <a:xfrm>
              <a:off x="9408334" y="5309784"/>
              <a:ext cx="7389866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189"/>
                </a:lnSpc>
              </a:pP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학급 공지사항 및 문의는 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 </a:t>
              </a:r>
              <a:r>
                <a:rPr lang="ko-KR" altLang="en-US" sz="2400" dirty="0" err="1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챗봇이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 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대신 대답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해줘요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  <a:endParaRPr 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4ACC27-9DA7-876E-04A4-23D66DE0E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232" y="4920971"/>
              <a:ext cx="1219200" cy="1133475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A870AD-A16D-D63A-5FA8-6E515E285EFE}"/>
              </a:ext>
            </a:extLst>
          </p:cNvPr>
          <p:cNvGrpSpPr/>
          <p:nvPr/>
        </p:nvGrpSpPr>
        <p:grpSpPr>
          <a:xfrm>
            <a:off x="1279190" y="5532311"/>
            <a:ext cx="9073438" cy="1382047"/>
            <a:chOff x="7759398" y="6691831"/>
            <a:chExt cx="9073438" cy="1382047"/>
          </a:xfrm>
        </p:grpSpPr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C5642D66-483F-0F56-35B2-EF5DA2815745}"/>
                </a:ext>
              </a:extLst>
            </p:cNvPr>
            <p:cNvGrpSpPr/>
            <p:nvPr/>
          </p:nvGrpSpPr>
          <p:grpSpPr>
            <a:xfrm>
              <a:off x="7759398" y="6691831"/>
              <a:ext cx="1524665" cy="1382047"/>
              <a:chOff x="0" y="0"/>
              <a:chExt cx="401558" cy="363996"/>
            </a:xfrm>
          </p:grpSpPr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25A1FF0D-8339-712F-5381-354EFFA28296}"/>
                  </a:ext>
                </a:extLst>
              </p:cNvPr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TextBox 14">
                <a:extLst>
                  <a:ext uri="{FF2B5EF4-FFF2-40B4-BE49-F238E27FC236}">
                    <a16:creationId xmlns:a16="http://schemas.microsoft.com/office/drawing/2014/main" id="{446F3842-7897-3DA1-A313-C69E0677507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DF0E9B6-281A-A522-D62A-19309E0F2A87}"/>
                </a:ext>
              </a:extLst>
            </p:cNvPr>
            <p:cNvGrpSpPr/>
            <p:nvPr/>
          </p:nvGrpSpPr>
          <p:grpSpPr>
            <a:xfrm>
              <a:off x="9221298" y="6691831"/>
              <a:ext cx="7611538" cy="1382047"/>
              <a:chOff x="0" y="0"/>
              <a:chExt cx="1788168" cy="363996"/>
            </a:xfrm>
          </p:grpSpPr>
          <p:sp>
            <p:nvSpPr>
              <p:cNvPr id="34" name="Freeform 22">
                <a:extLst>
                  <a:ext uri="{FF2B5EF4-FFF2-40B4-BE49-F238E27FC236}">
                    <a16:creationId xmlns:a16="http://schemas.microsoft.com/office/drawing/2014/main" id="{41479975-ECBD-414F-AA53-68B211ED78E9}"/>
                  </a:ext>
                </a:extLst>
              </p:cNvPr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4" name="TextBox 23">
                <a:extLst>
                  <a:ext uri="{FF2B5EF4-FFF2-40B4-BE49-F238E27FC236}">
                    <a16:creationId xmlns:a16="http://schemas.microsoft.com/office/drawing/2014/main" id="{68666430-38F5-B082-85C9-33DDB4ACC6D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37">
              <a:extLst>
                <a:ext uri="{FF2B5EF4-FFF2-40B4-BE49-F238E27FC236}">
                  <a16:creationId xmlns:a16="http://schemas.microsoft.com/office/drawing/2014/main" id="{E29BB597-B25A-D931-1C71-6BB8786B40C0}"/>
                </a:ext>
              </a:extLst>
            </p:cNvPr>
            <p:cNvSpPr txBox="1"/>
            <p:nvPr/>
          </p:nvSpPr>
          <p:spPr>
            <a:xfrm>
              <a:off x="9442970" y="7248970"/>
              <a:ext cx="7389866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189"/>
                </a:lnSpc>
              </a:pPr>
              <a:r>
                <a:rPr 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24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시간 사용 가능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한 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 </a:t>
              </a:r>
              <a:r>
                <a:rPr lang="ko-KR" altLang="en-US" sz="2400" dirty="0" err="1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챗봇이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 선생님을 대신해요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  <a:endParaRPr 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BEE2F72-6A5A-FD9E-41D0-785536F6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748" y="6797066"/>
              <a:ext cx="1219200" cy="117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5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8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AI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챗봇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0820400" y="1716588"/>
            <a:ext cx="5452478" cy="7804521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그림 7" descr="텍스트, 스크린샷, 멀티미디어, 폰트이(가) 표시된 사진&#10;&#10;자동 생성된 설명">
            <a:extLst>
              <a:ext uri="{FF2B5EF4-FFF2-40B4-BE49-F238E27FC236}">
                <a16:creationId xmlns:a16="http://schemas.microsoft.com/office/drawing/2014/main" id="{D4C0BBE1-A433-CD60-27DF-44797131E5C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925" y="1837011"/>
            <a:ext cx="4841428" cy="75492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425878B-4CC5-FEDC-E927-852960289F9D}"/>
              </a:ext>
            </a:extLst>
          </p:cNvPr>
          <p:cNvGrpSpPr/>
          <p:nvPr/>
        </p:nvGrpSpPr>
        <p:grpSpPr>
          <a:xfrm>
            <a:off x="1300096" y="3761453"/>
            <a:ext cx="9090270" cy="1382047"/>
            <a:chOff x="7745668" y="4796686"/>
            <a:chExt cx="9090270" cy="1382047"/>
          </a:xfrm>
        </p:grpSpPr>
        <p:grpSp>
          <p:nvGrpSpPr>
            <p:cNvPr id="11" name="Group 9">
              <a:extLst>
                <a:ext uri="{FF2B5EF4-FFF2-40B4-BE49-F238E27FC236}">
                  <a16:creationId xmlns:a16="http://schemas.microsoft.com/office/drawing/2014/main" id="{3EC15CA5-64FC-CBE9-8FF6-068B5E623E1D}"/>
                </a:ext>
              </a:extLst>
            </p:cNvPr>
            <p:cNvGrpSpPr/>
            <p:nvPr/>
          </p:nvGrpSpPr>
          <p:grpSpPr>
            <a:xfrm>
              <a:off x="7745668" y="4796686"/>
              <a:ext cx="1524665" cy="1382047"/>
              <a:chOff x="0" y="0"/>
              <a:chExt cx="401558" cy="363996"/>
            </a:xfrm>
          </p:grpSpPr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244E69C2-6E59-95DF-3A8B-1A297F8A8281}"/>
                  </a:ext>
                </a:extLst>
              </p:cNvPr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1">
                <a:extLst>
                  <a:ext uri="{FF2B5EF4-FFF2-40B4-BE49-F238E27FC236}">
                    <a16:creationId xmlns:a16="http://schemas.microsoft.com/office/drawing/2014/main" id="{8A78FD1E-DA62-0225-DB9A-8D5343BE1C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96E166DE-8E06-5C3C-3FFA-D30AA793F15C}"/>
                </a:ext>
              </a:extLst>
            </p:cNvPr>
            <p:cNvGrpSpPr/>
            <p:nvPr/>
          </p:nvGrpSpPr>
          <p:grpSpPr>
            <a:xfrm>
              <a:off x="9224400" y="4796686"/>
              <a:ext cx="7611538" cy="1382047"/>
              <a:chOff x="0" y="0"/>
              <a:chExt cx="1788168" cy="363996"/>
            </a:xfrm>
          </p:grpSpPr>
          <p:sp>
            <p:nvSpPr>
              <p:cNvPr id="15" name="Freeform 19">
                <a:extLst>
                  <a:ext uri="{FF2B5EF4-FFF2-40B4-BE49-F238E27FC236}">
                    <a16:creationId xmlns:a16="http://schemas.microsoft.com/office/drawing/2014/main" id="{4E5CFA0A-FA13-D907-922C-750C6A0E7C5D}"/>
                  </a:ext>
                </a:extLst>
              </p:cNvPr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23DEB29A-B2B0-7312-5D35-EF12C969714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35">
              <a:extLst>
                <a:ext uri="{FF2B5EF4-FFF2-40B4-BE49-F238E27FC236}">
                  <a16:creationId xmlns:a16="http://schemas.microsoft.com/office/drawing/2014/main" id="{3B2E1A40-1A7A-026B-8ABA-310C4357F3D6}"/>
                </a:ext>
              </a:extLst>
            </p:cNvPr>
            <p:cNvSpPr txBox="1"/>
            <p:nvPr/>
          </p:nvSpPr>
          <p:spPr>
            <a:xfrm>
              <a:off x="9408334" y="5309784"/>
              <a:ext cx="7389866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189"/>
                </a:lnSpc>
              </a:pP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학급 공지사항 및 문의는 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 </a:t>
              </a:r>
              <a:r>
                <a:rPr lang="ko-KR" altLang="en-US" sz="2400" dirty="0" err="1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챗봇이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 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대신 대답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해줘요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  <a:endParaRPr 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BBE4E8B-118A-9FC7-1B3F-84ABFD73B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232" y="4920971"/>
              <a:ext cx="1219200" cy="113347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249797-D6B6-4FEB-F19C-D2DE6FFFC74D}"/>
              </a:ext>
            </a:extLst>
          </p:cNvPr>
          <p:cNvGrpSpPr/>
          <p:nvPr/>
        </p:nvGrpSpPr>
        <p:grpSpPr>
          <a:xfrm>
            <a:off x="1279190" y="5532311"/>
            <a:ext cx="9073438" cy="1382047"/>
            <a:chOff x="7759398" y="6691831"/>
            <a:chExt cx="9073438" cy="1382047"/>
          </a:xfrm>
        </p:grpSpPr>
        <p:grpSp>
          <p:nvGrpSpPr>
            <p:cNvPr id="20" name="Group 12">
              <a:extLst>
                <a:ext uri="{FF2B5EF4-FFF2-40B4-BE49-F238E27FC236}">
                  <a16:creationId xmlns:a16="http://schemas.microsoft.com/office/drawing/2014/main" id="{E40D96D7-9EF5-F008-3847-0E42FCE0B4BB}"/>
                </a:ext>
              </a:extLst>
            </p:cNvPr>
            <p:cNvGrpSpPr/>
            <p:nvPr/>
          </p:nvGrpSpPr>
          <p:grpSpPr>
            <a:xfrm>
              <a:off x="7759398" y="6691831"/>
              <a:ext cx="1524665" cy="1382047"/>
              <a:chOff x="0" y="0"/>
              <a:chExt cx="401558" cy="363996"/>
            </a:xfrm>
          </p:grpSpPr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D14A8865-2FA0-9C59-AB6A-B2DF140EA7B6}"/>
                  </a:ext>
                </a:extLst>
              </p:cNvPr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14">
                <a:extLst>
                  <a:ext uri="{FF2B5EF4-FFF2-40B4-BE49-F238E27FC236}">
                    <a16:creationId xmlns:a16="http://schemas.microsoft.com/office/drawing/2014/main" id="{9B27A32D-6BF9-0038-9CD4-BCCB6F9EB04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D24FE82A-D942-D814-3965-53F92341546C}"/>
                </a:ext>
              </a:extLst>
            </p:cNvPr>
            <p:cNvGrpSpPr/>
            <p:nvPr/>
          </p:nvGrpSpPr>
          <p:grpSpPr>
            <a:xfrm>
              <a:off x="9221298" y="6691831"/>
              <a:ext cx="7611538" cy="1382047"/>
              <a:chOff x="0" y="0"/>
              <a:chExt cx="1788168" cy="363996"/>
            </a:xfrm>
          </p:grpSpPr>
          <p:sp>
            <p:nvSpPr>
              <p:cNvPr id="30" name="Freeform 22">
                <a:extLst>
                  <a:ext uri="{FF2B5EF4-FFF2-40B4-BE49-F238E27FC236}">
                    <a16:creationId xmlns:a16="http://schemas.microsoft.com/office/drawing/2014/main" id="{F45E8ED4-1D4C-390F-F59E-21073706B4CB}"/>
                  </a:ext>
                </a:extLst>
              </p:cNvPr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4" name="TextBox 23">
                <a:extLst>
                  <a:ext uri="{FF2B5EF4-FFF2-40B4-BE49-F238E27FC236}">
                    <a16:creationId xmlns:a16="http://schemas.microsoft.com/office/drawing/2014/main" id="{AA092258-988F-0C09-9589-ACDB5B578DA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37">
              <a:extLst>
                <a:ext uri="{FF2B5EF4-FFF2-40B4-BE49-F238E27FC236}">
                  <a16:creationId xmlns:a16="http://schemas.microsoft.com/office/drawing/2014/main" id="{E4496606-6A53-7D8F-63BB-6A47841DF7DB}"/>
                </a:ext>
              </a:extLst>
            </p:cNvPr>
            <p:cNvSpPr txBox="1"/>
            <p:nvPr/>
          </p:nvSpPr>
          <p:spPr>
            <a:xfrm>
              <a:off x="9442970" y="7248970"/>
              <a:ext cx="7389866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189"/>
                </a:lnSpc>
              </a:pPr>
              <a:r>
                <a:rPr 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24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시간 사용 가능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한 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 </a:t>
              </a:r>
              <a:r>
                <a:rPr lang="ko-KR" altLang="en-US" sz="2400" dirty="0" err="1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챗봇이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 선생님을 대신해요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  <a:endParaRPr 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4C5946-5603-3067-BB93-A59186CA7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748" y="6797066"/>
              <a:ext cx="1219200" cy="117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681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22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6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AI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화상 상담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3934064" y="2446643"/>
            <a:ext cx="10303423" cy="5967790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22361"/>
            <a:ext cx="9969661" cy="56073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529087"/>
            <a:ext cx="1733550" cy="1524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420600" y="3932952"/>
            <a:ext cx="950318" cy="14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3954733"/>
            <a:ext cx="590550" cy="1428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13759-629D-AA9C-9E60-734408503A71}"/>
              </a:ext>
            </a:extLst>
          </p:cNvPr>
          <p:cNvSpPr/>
          <p:nvPr/>
        </p:nvSpPr>
        <p:spPr>
          <a:xfrm>
            <a:off x="4885930" y="2933700"/>
            <a:ext cx="1133870" cy="410696"/>
          </a:xfrm>
          <a:prstGeom prst="rect">
            <a:avLst/>
          </a:prstGeom>
          <a:solidFill>
            <a:srgbClr val="1862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53" y="2890376"/>
            <a:ext cx="889820" cy="500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0600" y="245004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6"/>
                </a:solidFill>
                <a:latin typeface="210 밀레니얼 Light" panose="020B0600000101010101" charset="-127"/>
                <a:ea typeface="210 밀레니얼 Light" panose="020B0600000101010101" charset="-127"/>
              </a:rPr>
              <a:t>녹화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0600" y="7583436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accent6"/>
                </a:solidFill>
                <a:latin typeface="210 밀레니얼 Light" panose="020B0600000101010101" charset="-127"/>
                <a:ea typeface="210 밀레니얼 Light" panose="020B0600000101010101" charset="-127"/>
              </a:rPr>
              <a:t>질문 추천</a:t>
            </a:r>
            <a:endParaRPr lang="ko-KR" altLang="en-US" sz="4800" dirty="0">
              <a:solidFill>
                <a:schemeClr val="accent6"/>
              </a:solidFill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474610" y="2450048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solidFill>
                  <a:schemeClr val="accent6"/>
                </a:solidFill>
                <a:latin typeface="210 밀레니얼 Light" panose="020B0600000101010101" charset="-127"/>
                <a:ea typeface="210 밀레니얼 Light" panose="020B0600000101010101" charset="-127"/>
              </a:rPr>
              <a:t>필터링</a:t>
            </a:r>
            <a:endParaRPr lang="ko-KR" altLang="en-US" sz="4800" dirty="0">
              <a:solidFill>
                <a:schemeClr val="accent6"/>
              </a:solidFill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437751" y="7583436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accent6"/>
                </a:solidFill>
                <a:latin typeface="210 밀레니얼 Light" panose="020B0600000101010101" charset="-127"/>
                <a:ea typeface="210 밀레니얼 Light" panose="020B0600000101010101" charset="-127"/>
              </a:rPr>
              <a:t>상담 요약</a:t>
            </a:r>
            <a:endParaRPr lang="ko-KR" altLang="en-US" sz="4800" dirty="0">
              <a:solidFill>
                <a:schemeClr val="accent6"/>
              </a:solidFill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0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1" y="494008"/>
            <a:ext cx="16668353" cy="9118159"/>
            <a:chOff x="-1" y="-47625"/>
            <a:chExt cx="4390019" cy="2401490"/>
          </a:xfrm>
        </p:grpSpPr>
        <p:sp>
          <p:nvSpPr>
            <p:cNvPr id="3" name="Freeform 3"/>
            <p:cNvSpPr/>
            <p:nvPr/>
          </p:nvSpPr>
          <p:spPr>
            <a:xfrm>
              <a:off x="-1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15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8"/>
          <p:cNvGrpSpPr/>
          <p:nvPr/>
        </p:nvGrpSpPr>
        <p:grpSpPr>
          <a:xfrm>
            <a:off x="7574260" y="3637523"/>
            <a:ext cx="849143" cy="704277"/>
            <a:chOff x="0" y="0"/>
            <a:chExt cx="223643" cy="185488"/>
          </a:xfrm>
        </p:grpSpPr>
        <p:sp>
          <p:nvSpPr>
            <p:cNvPr id="22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32"/>
          <p:cNvSpPr txBox="1"/>
          <p:nvPr/>
        </p:nvSpPr>
        <p:spPr>
          <a:xfrm>
            <a:off x="809826" y="2037127"/>
            <a:ext cx="166614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25" name="TextBox 33"/>
          <p:cNvSpPr txBox="1"/>
          <p:nvPr/>
        </p:nvSpPr>
        <p:spPr>
          <a:xfrm>
            <a:off x="8704871" y="3759573"/>
            <a:ext cx="2286000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기획 배경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"/>
              <a:sym typeface="210 디딤고딕"/>
            </a:endParaRPr>
          </a:p>
        </p:txBody>
      </p:sp>
      <p:grpSp>
        <p:nvGrpSpPr>
          <p:cNvPr id="26" name="Group 8"/>
          <p:cNvGrpSpPr/>
          <p:nvPr/>
        </p:nvGrpSpPr>
        <p:grpSpPr>
          <a:xfrm>
            <a:off x="7574260" y="4754450"/>
            <a:ext cx="849143" cy="704277"/>
            <a:chOff x="0" y="0"/>
            <a:chExt cx="223643" cy="185488"/>
          </a:xfrm>
        </p:grpSpPr>
        <p:sp>
          <p:nvSpPr>
            <p:cNvPr id="27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33"/>
          <p:cNvSpPr txBox="1"/>
          <p:nvPr/>
        </p:nvSpPr>
        <p:spPr>
          <a:xfrm>
            <a:off x="8728603" y="4875358"/>
            <a:ext cx="2286000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주요 기능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30" name="TextBox 34"/>
          <p:cNvSpPr txBox="1"/>
          <p:nvPr/>
        </p:nvSpPr>
        <p:spPr>
          <a:xfrm>
            <a:off x="7383409" y="4901800"/>
            <a:ext cx="11798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grpSp>
        <p:nvGrpSpPr>
          <p:cNvPr id="31" name="Group 8"/>
          <p:cNvGrpSpPr/>
          <p:nvPr/>
        </p:nvGrpSpPr>
        <p:grpSpPr>
          <a:xfrm>
            <a:off x="7570096" y="5881271"/>
            <a:ext cx="849143" cy="704277"/>
            <a:chOff x="0" y="0"/>
            <a:chExt cx="223643" cy="185488"/>
          </a:xfrm>
        </p:grpSpPr>
        <p:sp>
          <p:nvSpPr>
            <p:cNvPr id="32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756694" y="7153598"/>
            <a:ext cx="206370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3200" smtClean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고도화 방안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"/>
              <a:sym typeface="210 디딤고딕"/>
            </a:endParaRPr>
          </a:p>
        </p:txBody>
      </p:sp>
      <p:grpSp>
        <p:nvGrpSpPr>
          <p:cNvPr id="35" name="Group 8"/>
          <p:cNvGrpSpPr/>
          <p:nvPr/>
        </p:nvGrpSpPr>
        <p:grpSpPr>
          <a:xfrm>
            <a:off x="7570096" y="7012668"/>
            <a:ext cx="849143" cy="704277"/>
            <a:chOff x="0" y="0"/>
            <a:chExt cx="223643" cy="185488"/>
          </a:xfrm>
        </p:grpSpPr>
        <p:sp>
          <p:nvSpPr>
            <p:cNvPr id="36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3"/>
          <p:cNvSpPr txBox="1"/>
          <p:nvPr/>
        </p:nvSpPr>
        <p:spPr>
          <a:xfrm>
            <a:off x="8740413" y="6015400"/>
            <a:ext cx="2576593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기술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소개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7404745" y="7160018"/>
            <a:ext cx="11798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40" name="TextBox 6"/>
          <p:cNvSpPr txBox="1"/>
          <p:nvPr/>
        </p:nvSpPr>
        <p:spPr>
          <a:xfrm>
            <a:off x="13563600" y="971905"/>
            <a:ext cx="3368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42" name="Freeform 7"/>
          <p:cNvSpPr/>
          <p:nvPr/>
        </p:nvSpPr>
        <p:spPr>
          <a:xfrm>
            <a:off x="12725400" y="5112327"/>
            <a:ext cx="4530061" cy="2193957"/>
          </a:xfrm>
          <a:custGeom>
            <a:avLst/>
            <a:gdLst/>
            <a:ahLst/>
            <a:cxnLst/>
            <a:rect l="l" t="t" r="r" b="b"/>
            <a:pathLst>
              <a:path w="7856420" h="4114800">
                <a:moveTo>
                  <a:pt x="0" y="0"/>
                </a:moveTo>
                <a:lnTo>
                  <a:pt x="7856420" y="0"/>
                </a:lnTo>
                <a:lnTo>
                  <a:pt x="7856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Freeform 6"/>
          <p:cNvSpPr/>
          <p:nvPr/>
        </p:nvSpPr>
        <p:spPr>
          <a:xfrm>
            <a:off x="1355723" y="3865567"/>
            <a:ext cx="3200400" cy="1774947"/>
          </a:xfrm>
          <a:custGeom>
            <a:avLst/>
            <a:gdLst/>
            <a:ahLst/>
            <a:cxnLst/>
            <a:rect l="l" t="t" r="r" b="b"/>
            <a:pathLst>
              <a:path w="5590171" h="3864206">
                <a:moveTo>
                  <a:pt x="0" y="0"/>
                </a:moveTo>
                <a:lnTo>
                  <a:pt x="5590171" y="0"/>
                </a:lnTo>
                <a:lnTo>
                  <a:pt x="5590171" y="3864206"/>
                </a:lnTo>
                <a:lnTo>
                  <a:pt x="0" y="3864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TextBox 34"/>
          <p:cNvSpPr txBox="1"/>
          <p:nvPr/>
        </p:nvSpPr>
        <p:spPr>
          <a:xfrm>
            <a:off x="7383409" y="3784873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45" name="TextBox 34"/>
          <p:cNvSpPr txBox="1"/>
          <p:nvPr/>
        </p:nvSpPr>
        <p:spPr>
          <a:xfrm>
            <a:off x="7430245" y="6028621"/>
            <a:ext cx="11798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55936"/>
            <a:ext cx="1355633" cy="7633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756694" y="8292391"/>
            <a:ext cx="2248982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ko-KR" sz="3200" dirty="0" smtClean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Q &amp; A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"/>
              <a:sym typeface="210 디딤고딕"/>
            </a:endParaRPr>
          </a:p>
        </p:txBody>
      </p:sp>
      <p:grpSp>
        <p:nvGrpSpPr>
          <p:cNvPr id="46" name="Group 8"/>
          <p:cNvGrpSpPr/>
          <p:nvPr/>
        </p:nvGrpSpPr>
        <p:grpSpPr>
          <a:xfrm>
            <a:off x="7570096" y="8151461"/>
            <a:ext cx="849143" cy="704277"/>
            <a:chOff x="0" y="0"/>
            <a:chExt cx="223643" cy="185488"/>
          </a:xfrm>
        </p:grpSpPr>
        <p:sp>
          <p:nvSpPr>
            <p:cNvPr id="47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34"/>
          <p:cNvSpPr txBox="1"/>
          <p:nvPr/>
        </p:nvSpPr>
        <p:spPr>
          <a:xfrm>
            <a:off x="7404745" y="8298811"/>
            <a:ext cx="11798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smtClean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</p:spTree>
    <p:extLst>
      <p:ext uri="{BB962C8B-B14F-4D97-AF65-F5344CB8AC3E}">
        <p14:creationId xmlns:p14="http://schemas.microsoft.com/office/powerpoint/2010/main" val="6159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35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43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AI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화상 상담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3978432" y="1759478"/>
            <a:ext cx="10303423" cy="5967790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827116" y="7972276"/>
            <a:ext cx="6633766" cy="1382048"/>
            <a:chOff x="6019800" y="8826537"/>
            <a:chExt cx="6633766" cy="1382048"/>
          </a:xfrm>
        </p:grpSpPr>
        <p:grpSp>
          <p:nvGrpSpPr>
            <p:cNvPr id="18" name="그룹 17"/>
            <p:cNvGrpSpPr/>
            <p:nvPr/>
          </p:nvGrpSpPr>
          <p:grpSpPr>
            <a:xfrm>
              <a:off x="6019800" y="8826537"/>
              <a:ext cx="6633766" cy="1382048"/>
              <a:chOff x="6579344" y="7938449"/>
              <a:chExt cx="6633766" cy="1382048"/>
            </a:xfrm>
          </p:grpSpPr>
          <p:grpSp>
            <p:nvGrpSpPr>
              <p:cNvPr id="38" name="Group 6"/>
              <p:cNvGrpSpPr/>
              <p:nvPr/>
            </p:nvGrpSpPr>
            <p:grpSpPr>
              <a:xfrm>
                <a:off x="6579344" y="7938449"/>
                <a:ext cx="1524665" cy="1382047"/>
                <a:chOff x="0" y="0"/>
                <a:chExt cx="401558" cy="363996"/>
              </a:xfrm>
            </p:grpSpPr>
            <p:sp>
              <p:nvSpPr>
                <p:cNvPr id="39" name="Freeform 7"/>
                <p:cNvSpPr/>
                <p:nvPr/>
              </p:nvSpPr>
              <p:spPr>
                <a:xfrm>
                  <a:off x="0" y="0"/>
                  <a:ext cx="401558" cy="363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363996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363996"/>
                      </a:lnTo>
                      <a:lnTo>
                        <a:pt x="0" y="363996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0" name="TextBox 8"/>
                <p:cNvSpPr txBox="1"/>
                <p:nvPr/>
              </p:nvSpPr>
              <p:spPr>
                <a:xfrm>
                  <a:off x="0" y="-47625"/>
                  <a:ext cx="401558" cy="41162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46" name="Group 15"/>
              <p:cNvGrpSpPr/>
              <p:nvPr/>
            </p:nvGrpSpPr>
            <p:grpSpPr>
              <a:xfrm>
                <a:off x="8077200" y="7938450"/>
                <a:ext cx="5135910" cy="1382047"/>
                <a:chOff x="0" y="0"/>
                <a:chExt cx="1788168" cy="363996"/>
              </a:xfrm>
            </p:grpSpPr>
            <p:sp>
              <p:nvSpPr>
                <p:cNvPr id="47" name="Freeform 16"/>
                <p:cNvSpPr/>
                <p:nvPr/>
              </p:nvSpPr>
              <p:spPr>
                <a:xfrm>
                  <a:off x="0" y="0"/>
                  <a:ext cx="1788168" cy="363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168" h="363996">
                      <a:moveTo>
                        <a:pt x="0" y="0"/>
                      </a:moveTo>
                      <a:lnTo>
                        <a:pt x="1788168" y="0"/>
                      </a:lnTo>
                      <a:lnTo>
                        <a:pt x="1788168" y="363996"/>
                      </a:lnTo>
                      <a:lnTo>
                        <a:pt x="0" y="3639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" name="TextBox 17"/>
                <p:cNvSpPr txBox="1"/>
                <p:nvPr/>
              </p:nvSpPr>
              <p:spPr>
                <a:xfrm>
                  <a:off x="0" y="-47625"/>
                  <a:ext cx="1788168" cy="41162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</p:grpSp>
        <p:sp>
          <p:nvSpPr>
            <p:cNvPr id="49" name="TextBox 35"/>
            <p:cNvSpPr txBox="1"/>
            <p:nvPr/>
          </p:nvSpPr>
          <p:spPr>
            <a:xfrm>
              <a:off x="7621564" y="9312375"/>
              <a:ext cx="4928093" cy="415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가 질문을 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추천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해줘요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06" y="8057079"/>
            <a:ext cx="1225276" cy="12252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68" y="1935196"/>
            <a:ext cx="9969661" cy="56073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33700"/>
            <a:ext cx="1733550" cy="1524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2268201" y="6210300"/>
            <a:ext cx="1447800" cy="609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460882" y="3238500"/>
            <a:ext cx="874118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688" y="3281045"/>
            <a:ext cx="590550" cy="142875"/>
          </a:xfrm>
          <a:prstGeom prst="rect">
            <a:avLst/>
          </a:prstGeom>
        </p:spPr>
      </p:pic>
      <p:pic>
        <p:nvPicPr>
          <p:cNvPr id="3" name="그림 2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80DA5576-DF08-6010-FE2C-6F4F15F71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12" y="6446204"/>
            <a:ext cx="2972058" cy="82303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13759-629D-AA9C-9E60-734408503A71}"/>
              </a:ext>
            </a:extLst>
          </p:cNvPr>
          <p:cNvSpPr/>
          <p:nvPr/>
        </p:nvSpPr>
        <p:spPr>
          <a:xfrm>
            <a:off x="5007012" y="2220636"/>
            <a:ext cx="1012788" cy="339096"/>
          </a:xfrm>
          <a:prstGeom prst="rect">
            <a:avLst/>
          </a:prstGeom>
          <a:solidFill>
            <a:srgbClr val="1862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53" y="2201269"/>
            <a:ext cx="889820" cy="5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34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41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AI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화상 상담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3978432" y="1759478"/>
            <a:ext cx="10303423" cy="5967790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68" y="1935196"/>
            <a:ext cx="9969661" cy="560738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9" name="그룹 18"/>
          <p:cNvGrpSpPr/>
          <p:nvPr/>
        </p:nvGrpSpPr>
        <p:grpSpPr>
          <a:xfrm>
            <a:off x="5827116" y="7972276"/>
            <a:ext cx="6633766" cy="1382048"/>
            <a:chOff x="6019800" y="8826537"/>
            <a:chExt cx="6633766" cy="1382048"/>
          </a:xfrm>
        </p:grpSpPr>
        <p:grpSp>
          <p:nvGrpSpPr>
            <p:cNvPr id="18" name="그룹 17"/>
            <p:cNvGrpSpPr/>
            <p:nvPr/>
          </p:nvGrpSpPr>
          <p:grpSpPr>
            <a:xfrm>
              <a:off x="6019800" y="8826537"/>
              <a:ext cx="6633766" cy="1382048"/>
              <a:chOff x="6579344" y="7938449"/>
              <a:chExt cx="6633766" cy="1382048"/>
            </a:xfrm>
          </p:grpSpPr>
          <p:grpSp>
            <p:nvGrpSpPr>
              <p:cNvPr id="38" name="Group 6"/>
              <p:cNvGrpSpPr/>
              <p:nvPr/>
            </p:nvGrpSpPr>
            <p:grpSpPr>
              <a:xfrm>
                <a:off x="6579344" y="7938449"/>
                <a:ext cx="1524665" cy="1382047"/>
                <a:chOff x="0" y="0"/>
                <a:chExt cx="401558" cy="363996"/>
              </a:xfrm>
            </p:grpSpPr>
            <p:sp>
              <p:nvSpPr>
                <p:cNvPr id="39" name="Freeform 7"/>
                <p:cNvSpPr/>
                <p:nvPr/>
              </p:nvSpPr>
              <p:spPr>
                <a:xfrm>
                  <a:off x="0" y="0"/>
                  <a:ext cx="401558" cy="363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58" h="363996">
                      <a:moveTo>
                        <a:pt x="0" y="0"/>
                      </a:moveTo>
                      <a:lnTo>
                        <a:pt x="401558" y="0"/>
                      </a:lnTo>
                      <a:lnTo>
                        <a:pt x="401558" y="363996"/>
                      </a:lnTo>
                      <a:lnTo>
                        <a:pt x="0" y="363996"/>
                      </a:lnTo>
                      <a:close/>
                    </a:path>
                  </a:pathLst>
                </a:custGeom>
                <a:solidFill>
                  <a:srgbClr val="F1FA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0" name="TextBox 8"/>
                <p:cNvSpPr txBox="1"/>
                <p:nvPr/>
              </p:nvSpPr>
              <p:spPr>
                <a:xfrm>
                  <a:off x="0" y="-47625"/>
                  <a:ext cx="401558" cy="41162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46" name="Group 15"/>
              <p:cNvGrpSpPr/>
              <p:nvPr/>
            </p:nvGrpSpPr>
            <p:grpSpPr>
              <a:xfrm>
                <a:off x="8077200" y="7938450"/>
                <a:ext cx="5135910" cy="1382047"/>
                <a:chOff x="0" y="0"/>
                <a:chExt cx="1788168" cy="363996"/>
              </a:xfrm>
            </p:grpSpPr>
            <p:sp>
              <p:nvSpPr>
                <p:cNvPr id="47" name="Freeform 16"/>
                <p:cNvSpPr/>
                <p:nvPr/>
              </p:nvSpPr>
              <p:spPr>
                <a:xfrm>
                  <a:off x="0" y="0"/>
                  <a:ext cx="1788168" cy="363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168" h="363996">
                      <a:moveTo>
                        <a:pt x="0" y="0"/>
                      </a:moveTo>
                      <a:lnTo>
                        <a:pt x="1788168" y="0"/>
                      </a:lnTo>
                      <a:lnTo>
                        <a:pt x="1788168" y="363996"/>
                      </a:lnTo>
                      <a:lnTo>
                        <a:pt x="0" y="3639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" name="TextBox 17"/>
                <p:cNvSpPr txBox="1"/>
                <p:nvPr/>
              </p:nvSpPr>
              <p:spPr>
                <a:xfrm>
                  <a:off x="0" y="-47625"/>
                  <a:ext cx="1788168" cy="41162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801" y="8069597"/>
                <a:ext cx="1119751" cy="1119751"/>
              </a:xfrm>
              <a:prstGeom prst="rect">
                <a:avLst/>
              </a:prstGeom>
            </p:spPr>
          </p:pic>
        </p:grpSp>
        <p:sp>
          <p:nvSpPr>
            <p:cNvPr id="49" name="TextBox 35"/>
            <p:cNvSpPr txBox="1"/>
            <p:nvPr/>
          </p:nvSpPr>
          <p:spPr>
            <a:xfrm>
              <a:off x="7544465" y="9247645"/>
              <a:ext cx="4928093" cy="8258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가 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부적절한 언행을 제어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해줘요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  <a:endParaRPr 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33700"/>
            <a:ext cx="1733550" cy="1524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438900"/>
            <a:ext cx="6705600" cy="337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8"/>
          <a:stretch/>
        </p:blipFill>
        <p:spPr>
          <a:xfrm>
            <a:off x="4800600" y="6783916"/>
            <a:ext cx="6937391" cy="47295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467600" y="5053087"/>
            <a:ext cx="2895600" cy="77621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467600" y="5117231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부적절한 언어가 감지되었습니다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159168" y="1935196"/>
            <a:ext cx="9969661" cy="56073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460882" y="3238500"/>
            <a:ext cx="874118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5528" y="3268933"/>
            <a:ext cx="590550" cy="1428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29E425-A0B5-D5C7-53B4-C3C33647BF30}"/>
              </a:ext>
            </a:extLst>
          </p:cNvPr>
          <p:cNvSpPr/>
          <p:nvPr/>
        </p:nvSpPr>
        <p:spPr>
          <a:xfrm>
            <a:off x="5007012" y="2220636"/>
            <a:ext cx="1012788" cy="339096"/>
          </a:xfrm>
          <a:prstGeom prst="rect">
            <a:avLst/>
          </a:prstGeom>
          <a:solidFill>
            <a:srgbClr val="1862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53" y="2201269"/>
            <a:ext cx="889820" cy="5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7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41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7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48" name="TextBox 7"/>
          <p:cNvSpPr txBox="1"/>
          <p:nvPr/>
        </p:nvSpPr>
        <p:spPr>
          <a:xfrm>
            <a:off x="893598" y="557698"/>
            <a:ext cx="61930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기능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AI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화상 상담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3913892" y="1852549"/>
            <a:ext cx="10303423" cy="5967790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248400" y="7981822"/>
            <a:ext cx="5502278" cy="1382047"/>
            <a:chOff x="1120874" y="3050734"/>
            <a:chExt cx="5502278" cy="1382047"/>
          </a:xfrm>
        </p:grpSpPr>
        <p:grpSp>
          <p:nvGrpSpPr>
            <p:cNvPr id="6" name="Group 6"/>
            <p:cNvGrpSpPr/>
            <p:nvPr/>
          </p:nvGrpSpPr>
          <p:grpSpPr>
            <a:xfrm>
              <a:off x="1120874" y="3050734"/>
              <a:ext cx="1524665" cy="1382047"/>
              <a:chOff x="0" y="0"/>
              <a:chExt cx="401558" cy="36399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599606" y="3050734"/>
              <a:ext cx="4023546" cy="1382047"/>
              <a:chOff x="0" y="0"/>
              <a:chExt cx="1788168" cy="36399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2861793" y="3553801"/>
              <a:ext cx="3499172" cy="415498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just">
                <a:lnSpc>
                  <a:spcPts val="3189"/>
                </a:lnSpc>
              </a:pP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AI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가 질문을 </a:t>
              </a:r>
              <a:r>
                <a:rPr lang="ko-KR" altLang="en-US" sz="2800" b="1" dirty="0"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추천</a:t>
              </a:r>
              <a:r>
                <a:rPr lang="ko-KR" altLang="en-US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해줘요</a:t>
              </a:r>
              <a:r>
                <a:rPr lang="en-US" altLang="ko-KR" sz="2400" dirty="0">
                  <a:solidFill>
                    <a:srgbClr val="3087BB"/>
                  </a:solidFill>
                  <a:latin typeface="210 밀레니얼 Light" panose="020B0600000101010101" charset="-127"/>
                  <a:ea typeface="210 밀레니얼 Light" panose="020B0600000101010101" charset="-127"/>
                  <a:cs typeface="210 디딤고딕 Light"/>
                  <a:sym typeface="210 디딤고딕 Light"/>
                </a:rPr>
                <a:t>!</a:t>
              </a:r>
              <a:endParaRPr 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611" y="3129119"/>
              <a:ext cx="1225276" cy="1225276"/>
            </a:xfrm>
            <a:prstGeom prst="rect">
              <a:avLst/>
            </a:prstGeom>
          </p:spPr>
        </p:pic>
      </p:grpSp>
      <p:grpSp>
        <p:nvGrpSpPr>
          <p:cNvPr id="22" name="Group 6"/>
          <p:cNvGrpSpPr/>
          <p:nvPr/>
        </p:nvGrpSpPr>
        <p:grpSpPr>
          <a:xfrm>
            <a:off x="6248400" y="7981822"/>
            <a:ext cx="1524665" cy="1382047"/>
            <a:chOff x="0" y="0"/>
            <a:chExt cx="401558" cy="363996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8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15"/>
          <p:cNvGrpSpPr/>
          <p:nvPr/>
        </p:nvGrpSpPr>
        <p:grpSpPr>
          <a:xfrm>
            <a:off x="7727132" y="7981822"/>
            <a:ext cx="4023546" cy="1382047"/>
            <a:chOff x="0" y="0"/>
            <a:chExt cx="1788168" cy="363996"/>
          </a:xfrm>
        </p:grpSpPr>
        <p:sp>
          <p:nvSpPr>
            <p:cNvPr id="31" name="Freeform 16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17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5"/>
          <p:cNvSpPr txBox="1"/>
          <p:nvPr/>
        </p:nvSpPr>
        <p:spPr>
          <a:xfrm>
            <a:off x="7964027" y="8467660"/>
            <a:ext cx="3499172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상담 이후 </a:t>
            </a:r>
            <a:r>
              <a:rPr lang="en-US" altLang="ko-KR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AI</a:t>
            </a:r>
            <a:r>
              <a:rPr lang="ko-KR" alt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2800" b="1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요약</a:t>
            </a:r>
            <a:r>
              <a:rPr lang="ko-KR" altLang="en-US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해줘요</a:t>
            </a:r>
            <a:r>
              <a:rPr lang="en-US" altLang="ko-KR" sz="24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!</a:t>
            </a:r>
            <a:endParaRPr lang="en-US" sz="24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41" y="8119089"/>
            <a:ext cx="1164467" cy="11075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6847">
            <a:off x="4505291" y="2109991"/>
            <a:ext cx="6191433" cy="51150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0450">
            <a:off x="8103025" y="2351134"/>
            <a:ext cx="5640797" cy="51538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3400" y="2593023"/>
            <a:ext cx="1371600" cy="12534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9707" y="6362700"/>
            <a:ext cx="1371600" cy="12534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4783451"/>
            <a:ext cx="983113" cy="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11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893598" y="557698"/>
            <a:ext cx="6193002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기술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소개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–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서비스 흐름도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(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선생님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1" y="1888200"/>
            <a:ext cx="17613320" cy="62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28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893597" y="557698"/>
            <a:ext cx="822340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기술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소개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–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서비스 흐름도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(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학생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/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학부모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62061" y="2100831"/>
            <a:ext cx="17194686" cy="6051737"/>
            <a:chOff x="2075990" y="2730472"/>
            <a:chExt cx="15010778" cy="5283102"/>
          </a:xfrm>
        </p:grpSpPr>
        <p:sp>
          <p:nvSpPr>
            <p:cNvPr id="9" name="U자형 화살표 8"/>
            <p:cNvSpPr/>
            <p:nvPr/>
          </p:nvSpPr>
          <p:spPr>
            <a:xfrm rot="5400000">
              <a:off x="12614526" y="4974754"/>
              <a:ext cx="3041148" cy="1143001"/>
            </a:xfrm>
            <a:prstGeom prst="uturnArrow">
              <a:avLst>
                <a:gd name="adj1" fmla="val 9941"/>
                <a:gd name="adj2" fmla="val 9925"/>
                <a:gd name="adj3" fmla="val 13036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075990" y="2730472"/>
              <a:ext cx="11272740" cy="1999726"/>
              <a:chOff x="1927242" y="3027716"/>
              <a:chExt cx="11272740" cy="1999726"/>
            </a:xfrm>
          </p:grpSpPr>
          <p:pic>
            <p:nvPicPr>
              <p:cNvPr id="11" name="Picture 4" descr="로그인 - 무료 편물개 아이콘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3580" y="3177352"/>
                <a:ext cx="1700455" cy="1700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오른쪽 화살표 11"/>
              <p:cNvSpPr/>
              <p:nvPr/>
            </p:nvSpPr>
            <p:spPr>
              <a:xfrm>
                <a:off x="4197124" y="4322923"/>
                <a:ext cx="1620998" cy="152400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019267" y="3505113"/>
                <a:ext cx="1648779" cy="725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2400" dirty="0">
                    <a:latin typeface="210 밀레니얼" panose="020B0600000101010101" charset="-127"/>
                    <a:ea typeface="210 밀레니얼" panose="020B0600000101010101" charset="-127"/>
                  </a:rPr>
                  <a:t>로그인</a:t>
                </a:r>
                <a:endParaRPr lang="en-US" altLang="ko-KR" sz="2400" dirty="0">
                  <a:latin typeface="210 밀레니얼" panose="020B0600000101010101" charset="-127"/>
                  <a:ea typeface="210 밀레니얼" panose="020B0600000101010101" charset="-127"/>
                </a:endParaRPr>
              </a:p>
              <a:p>
                <a:r>
                  <a:rPr lang="en-US" altLang="ko-KR" sz="2400" dirty="0">
                    <a:latin typeface="210 밀레니얼" panose="020B0600000101010101" charset="-127"/>
                    <a:ea typeface="210 밀레니얼" panose="020B0600000101010101" charset="-127"/>
                  </a:rPr>
                  <a:t>   / </a:t>
                </a:r>
                <a:r>
                  <a:rPr lang="ko-KR" altLang="en-US" sz="2400" dirty="0">
                    <a:latin typeface="210 밀레니얼" panose="020B0600000101010101" charset="-127"/>
                    <a:ea typeface="210 밀레니얼" panose="020B0600000101010101" charset="-127"/>
                  </a:rPr>
                  <a:t>회원가입</a:t>
                </a:r>
              </a:p>
            </p:txBody>
          </p:sp>
          <p:sp>
            <p:nvSpPr>
              <p:cNvPr id="14" name="오른쪽 화살표 13"/>
              <p:cNvSpPr/>
              <p:nvPr/>
            </p:nvSpPr>
            <p:spPr>
              <a:xfrm>
                <a:off x="9200105" y="4323782"/>
                <a:ext cx="1620000" cy="152400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059569" y="3641633"/>
                <a:ext cx="1876882" cy="403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210 밀레니얼" panose="020B0600000101010101" charset="-127"/>
                    <a:ea typeface="210 밀레니얼" panose="020B0600000101010101" charset="-127"/>
                  </a:rPr>
                  <a:t>2. </a:t>
                </a:r>
                <a:r>
                  <a:rPr lang="ko-KR" altLang="en-US" sz="2400" dirty="0">
                    <a:latin typeface="210 밀레니얼" panose="020B0600000101010101" charset="-127"/>
                    <a:ea typeface="210 밀레니얼" panose="020B0600000101010101" charset="-127"/>
                  </a:rPr>
                  <a:t>선생님 등록</a:t>
                </a:r>
              </a:p>
            </p:txBody>
          </p:sp>
          <p:pic>
            <p:nvPicPr>
              <p:cNvPr id="16" name="Picture 2" descr="Parents Special Lineal color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242" y="3228084"/>
                <a:ext cx="1598990" cy="15989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follow person icon 12414434 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00256" y="3027716"/>
                <a:ext cx="1999726" cy="1999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10" descr="Timetable - Free interface icon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7274" y="5983872"/>
              <a:ext cx="2033674" cy="2029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9117003" y="6629391"/>
              <a:ext cx="1610994" cy="403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밀레니얼" panose="020B0600000101010101" charset="-127"/>
                  <a:ea typeface="210 밀레니얼" panose="020B0600000101010101" charset="-127"/>
                </a:rPr>
                <a:t>4. </a:t>
              </a:r>
              <a:r>
                <a:rPr lang="ko-KR" altLang="en-US" sz="2400" dirty="0">
                  <a:latin typeface="210 밀레니얼" panose="020B0600000101010101" charset="-127"/>
                  <a:ea typeface="210 밀레니얼" panose="020B0600000101010101" charset="-127"/>
                </a:rPr>
                <a:t>상담 신청</a:t>
              </a:r>
              <a:endParaRPr lang="en-US" altLang="ko-KR" sz="2400" dirty="0">
                <a:latin typeface="210 밀레니얼" panose="020B0600000101010101" charset="-127"/>
                <a:ea typeface="210 밀레니얼" panose="020B0600000101010101" charset="-127"/>
              </a:endParaRPr>
            </a:p>
          </p:txBody>
        </p:sp>
        <p:pic>
          <p:nvPicPr>
            <p:cNvPr id="20" name="Picture 8" descr="체크리스트 - 무료 파일 및 폴더개 아이콘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427" y="6162111"/>
              <a:ext cx="1673225" cy="1673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웹캠 - 무료 직업과 직업개 아이콘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592" y="6003691"/>
              <a:ext cx="1797403" cy="1797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669905" y="6629391"/>
              <a:ext cx="1616592" cy="403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밀레니얼" panose="020B0600000101010101" charset="-127"/>
                  <a:ea typeface="210 밀레니얼" panose="020B0600000101010101" charset="-127"/>
                </a:rPr>
                <a:t>5. </a:t>
              </a:r>
              <a:r>
                <a:rPr lang="ko-KR" altLang="en-US" sz="2400" dirty="0">
                  <a:latin typeface="210 밀레니얼" panose="020B0600000101010101" charset="-127"/>
                  <a:ea typeface="210 밀레니얼" panose="020B0600000101010101" charset="-127"/>
                </a:rPr>
                <a:t>상담 진행</a:t>
              </a:r>
              <a:endParaRPr lang="en-US" altLang="ko-KR" sz="2400" dirty="0">
                <a:latin typeface="210 밀레니얼" panose="020B0600000101010101" charset="-127"/>
                <a:ea typeface="210 밀레니얼" panose="020B0600000101010101" charset="-127"/>
              </a:endParaRPr>
            </a:p>
          </p:txBody>
        </p:sp>
        <p:sp>
          <p:nvSpPr>
            <p:cNvPr id="23" name="오른쪽 화살표 22"/>
            <p:cNvSpPr/>
            <p:nvPr/>
          </p:nvSpPr>
          <p:spPr>
            <a:xfrm rot="10800000">
              <a:off x="9048261" y="7268349"/>
              <a:ext cx="1620000" cy="152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화살표 23"/>
            <p:cNvSpPr/>
            <p:nvPr/>
          </p:nvSpPr>
          <p:spPr>
            <a:xfrm rot="10800000">
              <a:off x="4577009" y="7268349"/>
              <a:ext cx="1620000" cy="152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818054" y="5129562"/>
              <a:ext cx="2268714" cy="403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210 밀레니얼" panose="020B0600000101010101" charset="-127"/>
                  <a:ea typeface="210 밀레니얼" panose="020B0600000101010101" charset="-127"/>
                </a:rPr>
                <a:t>3.  </a:t>
              </a:r>
              <a:r>
                <a:rPr lang="ko-KR" altLang="en-US" sz="2400" dirty="0">
                  <a:latin typeface="210 밀레니얼" panose="020B0600000101010101" charset="-127"/>
                  <a:ea typeface="210 밀레니얼" panose="020B0600000101010101" charset="-127"/>
                </a:rPr>
                <a:t>상담 일정 확인</a:t>
              </a:r>
              <a:endParaRPr lang="en-US" altLang="ko-KR" sz="2400" dirty="0">
                <a:latin typeface="210 밀레니얼" panose="020B0600000101010101" charset="-127"/>
                <a:ea typeface="210 밀레니얼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9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12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893597" y="557698"/>
            <a:ext cx="8223405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기술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소개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–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서비스 아키텍처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"/>
              <a:sym typeface="210 디딤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51" y="1377763"/>
            <a:ext cx="12796049" cy="8321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20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893597" y="557698"/>
            <a:ext cx="8223405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"/>
                <a:sym typeface="210 디딤고딕"/>
              </a:rPr>
              <a:t>고도화 방안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"/>
              <a:sym typeface="210 디딤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45" y="2711771"/>
            <a:ext cx="4335898" cy="43358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355" y="2715235"/>
            <a:ext cx="4335898" cy="433589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976050" y="3009069"/>
            <a:ext cx="4335898" cy="4038600"/>
            <a:chOff x="12914016" y="2760335"/>
            <a:chExt cx="3600000" cy="360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4016" y="2760335"/>
              <a:ext cx="3600000" cy="360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5600" y="5280335"/>
              <a:ext cx="1080000" cy="1080000"/>
            </a:xfrm>
            <a:prstGeom prst="rect">
              <a:avLst/>
            </a:prstGeom>
          </p:spPr>
        </p:pic>
      </p:grpSp>
      <p:sp>
        <p:nvSpPr>
          <p:cNvPr id="16" name="TextBox 8"/>
          <p:cNvSpPr txBox="1"/>
          <p:nvPr/>
        </p:nvSpPr>
        <p:spPr>
          <a:xfrm>
            <a:off x="762000" y="7363022"/>
            <a:ext cx="4938332" cy="1178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4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AI </a:t>
            </a:r>
            <a:r>
              <a:rPr lang="ko-KR" altLang="en-US" sz="4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학생부 작성</a:t>
            </a:r>
            <a:endParaRPr lang="en-US" altLang="ko-KR" sz="4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12268200" y="7421184"/>
            <a:ext cx="563093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AI </a:t>
            </a:r>
            <a:r>
              <a:rPr lang="ko-KR" altLang="en-US" sz="44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가정통신문</a:t>
            </a:r>
            <a:r>
              <a:rPr lang="ko-KR" alt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endParaRPr lang="en-US" altLang="ko-KR" sz="4000" dirty="0" smtClean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algn="ctr"/>
            <a:r>
              <a:rPr lang="ko-KR" altLang="en-US" sz="4000" dirty="0" smtClean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템플릿</a:t>
            </a:r>
            <a:endParaRPr lang="en-US" altLang="ko-KR" sz="40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249381" y="7363022"/>
            <a:ext cx="17804618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4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실시간 화상 번역</a:t>
            </a:r>
            <a:endParaRPr lang="en-US" altLang="ko-KR" sz="4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216811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6"/>
          <p:cNvSpPr txBox="1"/>
          <p:nvPr/>
        </p:nvSpPr>
        <p:spPr>
          <a:xfrm>
            <a:off x="14325600" y="971905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0" name="Freeform 7"/>
          <p:cNvSpPr/>
          <p:nvPr/>
        </p:nvSpPr>
        <p:spPr>
          <a:xfrm>
            <a:off x="12725400" y="5112327"/>
            <a:ext cx="4530061" cy="2193957"/>
          </a:xfrm>
          <a:custGeom>
            <a:avLst/>
            <a:gdLst/>
            <a:ahLst/>
            <a:cxnLst/>
            <a:rect l="l" t="t" r="r" b="b"/>
            <a:pathLst>
              <a:path w="7856420" h="4114800">
                <a:moveTo>
                  <a:pt x="0" y="0"/>
                </a:moveTo>
                <a:lnTo>
                  <a:pt x="7856420" y="0"/>
                </a:lnTo>
                <a:lnTo>
                  <a:pt x="7856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6"/>
          <p:cNvSpPr/>
          <p:nvPr/>
        </p:nvSpPr>
        <p:spPr>
          <a:xfrm>
            <a:off x="1355723" y="3865567"/>
            <a:ext cx="3200400" cy="1774947"/>
          </a:xfrm>
          <a:custGeom>
            <a:avLst/>
            <a:gdLst/>
            <a:ahLst/>
            <a:cxnLst/>
            <a:rect l="l" t="t" r="r" b="b"/>
            <a:pathLst>
              <a:path w="5590171" h="3864206">
                <a:moveTo>
                  <a:pt x="0" y="0"/>
                </a:moveTo>
                <a:lnTo>
                  <a:pt x="5590171" y="0"/>
                </a:lnTo>
                <a:lnTo>
                  <a:pt x="5590171" y="3864206"/>
                </a:lnTo>
                <a:lnTo>
                  <a:pt x="0" y="3864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23680" y="3271192"/>
            <a:ext cx="16668349" cy="3744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이상으로 </a:t>
            </a:r>
            <a:r>
              <a:rPr lang="en-US" altLang="ko-KR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1</a:t>
            </a:r>
            <a:r>
              <a:rPr lang="ko-KR" altLang="en-US" sz="6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 발표를 마치겠습니다</a:t>
            </a:r>
            <a:endParaRPr lang="en-US" sz="60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algn="ctr">
              <a:lnSpc>
                <a:spcPts val="14623"/>
              </a:lnSpc>
            </a:pPr>
            <a:r>
              <a:rPr lang="en-US" sz="10445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55936"/>
            <a:ext cx="1355633" cy="763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Q &amp; A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6"/>
          <p:cNvSpPr txBox="1"/>
          <p:nvPr/>
        </p:nvSpPr>
        <p:spPr>
          <a:xfrm>
            <a:off x="14325600" y="971905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0" name="Freeform 7"/>
          <p:cNvSpPr/>
          <p:nvPr/>
        </p:nvSpPr>
        <p:spPr>
          <a:xfrm>
            <a:off x="12725400" y="5112327"/>
            <a:ext cx="4530061" cy="2193957"/>
          </a:xfrm>
          <a:custGeom>
            <a:avLst/>
            <a:gdLst/>
            <a:ahLst/>
            <a:cxnLst/>
            <a:rect l="l" t="t" r="r" b="b"/>
            <a:pathLst>
              <a:path w="7856420" h="4114800">
                <a:moveTo>
                  <a:pt x="0" y="0"/>
                </a:moveTo>
                <a:lnTo>
                  <a:pt x="7856420" y="0"/>
                </a:lnTo>
                <a:lnTo>
                  <a:pt x="7856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6"/>
          <p:cNvSpPr/>
          <p:nvPr/>
        </p:nvSpPr>
        <p:spPr>
          <a:xfrm>
            <a:off x="1355723" y="3865567"/>
            <a:ext cx="3200400" cy="1774947"/>
          </a:xfrm>
          <a:custGeom>
            <a:avLst/>
            <a:gdLst/>
            <a:ahLst/>
            <a:cxnLst/>
            <a:rect l="l" t="t" r="r" b="b"/>
            <a:pathLst>
              <a:path w="5590171" h="3864206">
                <a:moveTo>
                  <a:pt x="0" y="0"/>
                </a:moveTo>
                <a:lnTo>
                  <a:pt x="5590171" y="0"/>
                </a:lnTo>
                <a:lnTo>
                  <a:pt x="5590171" y="3864206"/>
                </a:lnTo>
                <a:lnTo>
                  <a:pt x="0" y="3864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55936"/>
            <a:ext cx="1355633" cy="7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31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6146" name="Picture 2" descr="서이초등학교 교사 사망 1주기인 18일 오전 서울 서초구 서이초교사거리에서 교사유가족협의회 관계자와 전국교직원노동조합 조합원들이 고인을 추모하며 서초경찰서 방향으로 행진하고 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40" y="2292163"/>
            <a:ext cx="8323689" cy="560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3598" y="8098411"/>
            <a:ext cx="80739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</a:rPr>
              <a:t>2023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년 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</a:rPr>
              <a:t>7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월 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</a:rPr>
              <a:t>18</a:t>
            </a:r>
            <a:r>
              <a:rPr lang="ko-KR" altLang="en-US" sz="2800" dirty="0" smtClean="0">
                <a:latin typeface="210 밀레니얼 Light" panose="020B0600000101010101" charset="-127"/>
                <a:ea typeface="210 밀레니얼 Light" panose="020B0600000101010101" charset="-127"/>
              </a:rPr>
              <a:t>일 순직하신 </a:t>
            </a:r>
            <a:endParaRPr lang="en-US" altLang="ko-KR" sz="2800" dirty="0" smtClean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r>
              <a:rPr lang="ko-KR" altLang="en-US" sz="2800" dirty="0" err="1" smtClean="0">
                <a:latin typeface="210 밀레니얼 Light" panose="020B0600000101010101" charset="-127"/>
                <a:ea typeface="210 밀레니얼 Light" panose="020B0600000101010101" charset="-127"/>
              </a:rPr>
              <a:t>서이초등학교</a:t>
            </a:r>
            <a:r>
              <a:rPr lang="ko-KR" altLang="en-US" sz="2800" dirty="0" smtClean="0">
                <a:latin typeface="210 밀레니얼 Light" panose="020B0600000101010101" charset="-127"/>
                <a:ea typeface="210 밀레니얼 Light" panose="020B0600000101010101" charset="-127"/>
              </a:rPr>
              <a:t> 교사 </a:t>
            </a:r>
            <a:r>
              <a:rPr lang="en-US" altLang="ko-KR" sz="2800" dirty="0" smtClean="0">
                <a:latin typeface="210 밀레니얼 Light" panose="020B0600000101010101" charset="-127"/>
                <a:ea typeface="210 밀레니얼 Light" panose="020B0600000101010101" charset="-127"/>
              </a:rPr>
              <a:t>1</a:t>
            </a:r>
            <a:r>
              <a:rPr lang="ko-KR" altLang="en-US" sz="2800" dirty="0" smtClean="0">
                <a:latin typeface="210 밀레니얼 Light" panose="020B0600000101010101" charset="-127"/>
                <a:ea typeface="210 밀레니얼 Light" panose="020B0600000101010101" charset="-127"/>
              </a:rPr>
              <a:t>주기 추모 행진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210 밀레니얼 Light" panose="020B0600000101010101" charset="-127"/>
                <a:ea typeface="210 밀레니얼 Light" panose="020B0600000101010101" charset="-127"/>
              </a:rPr>
              <a:t>&lt; </a:t>
            </a:r>
            <a:r>
              <a:rPr lang="ko-KR" altLang="en-US" sz="2000" dirty="0" smtClean="0">
                <a:latin typeface="210 밀레니얼 Light" panose="020B0600000101010101" charset="-127"/>
                <a:ea typeface="210 밀레니얼 Light" panose="020B0600000101010101" charset="-127"/>
              </a:rPr>
              <a:t>출처 </a:t>
            </a:r>
            <a:r>
              <a:rPr lang="en-US" altLang="ko-KR" sz="2000" dirty="0" smtClean="0">
                <a:latin typeface="210 밀레니얼 Light" panose="020B0600000101010101" charset="-127"/>
                <a:ea typeface="210 밀레니얼 Light" panose="020B0600000101010101" charset="-127"/>
              </a:rPr>
              <a:t>: </a:t>
            </a:r>
            <a:r>
              <a:rPr lang="ko-KR" altLang="en-US" sz="2000" dirty="0" smtClean="0">
                <a:latin typeface="210 밀레니얼 Light" panose="020B0600000101010101" charset="-127"/>
                <a:ea typeface="210 밀레니얼 Light" panose="020B0600000101010101" charset="-127"/>
              </a:rPr>
              <a:t>한국경제 </a:t>
            </a:r>
            <a:r>
              <a:rPr lang="en-US" altLang="ko-KR" sz="2000" dirty="0" smtClean="0">
                <a:latin typeface="210 밀레니얼 Light" panose="020B0600000101010101" charset="-127"/>
                <a:ea typeface="210 밀레니얼 Light" panose="020B0600000101010101" charset="-127"/>
              </a:rPr>
              <a:t>&gt;</a:t>
            </a:r>
            <a:endParaRPr lang="ko-KR" altLang="en-US" sz="20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pic>
        <p:nvPicPr>
          <p:cNvPr id="6148" name="Picture 4" descr="https://postfiles.pstatic.net/MjAyMzA5MjFfMjEg/MDAxNjk1MjYwMjMwMDMz.lPsASBBO8lSGK5Oudy7gmerVvmcN9KxyGWkmThoKqokg.EHtx92VT9yY9Jhoeld-EHvAfBH8ckw6BdVzXteh2UKsg.PNG.gywls147147/image.png?type=w9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292163"/>
            <a:ext cx="8532823" cy="560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21735" y="8098411"/>
            <a:ext cx="81773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</a:rPr>
              <a:t>2021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년 호원초등학교 교사 </a:t>
            </a:r>
            <a:endParaRPr lang="en-US" altLang="ko-KR" sz="2800" dirty="0" smtClean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r>
              <a:rPr lang="en-US" altLang="ko-KR" sz="2800" dirty="0" smtClean="0">
                <a:latin typeface="210 밀레니얼 Light" panose="020B0600000101010101" charset="-127"/>
                <a:ea typeface="210 밀레니얼 Light" panose="020B0600000101010101" charset="-127"/>
              </a:rPr>
              <a:t>2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</a:rPr>
              <a:t>인 순직 인정 기자회견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210 밀레니얼 Light" panose="020B0600000101010101" charset="-127"/>
                <a:ea typeface="210 밀레니얼 Light" panose="020B0600000101010101" charset="-127"/>
              </a:rPr>
              <a:t>&lt; </a:t>
            </a:r>
            <a:r>
              <a:rPr lang="ko-KR" altLang="en-US" sz="2000" dirty="0">
                <a:latin typeface="210 밀레니얼 Light" panose="020B0600000101010101" charset="-127"/>
                <a:ea typeface="210 밀레니얼 Light" panose="020B0600000101010101" charset="-127"/>
              </a:rPr>
              <a:t>출처 </a:t>
            </a:r>
            <a:r>
              <a:rPr lang="en-US" altLang="ko-KR" sz="2000" dirty="0">
                <a:latin typeface="210 밀레니얼 Light" panose="020B0600000101010101" charset="-127"/>
                <a:ea typeface="210 밀레니얼 Light" panose="020B0600000101010101" charset="-127"/>
              </a:rPr>
              <a:t>: </a:t>
            </a:r>
            <a:r>
              <a:rPr lang="ko-KR" altLang="en-US" sz="2000" dirty="0" err="1">
                <a:latin typeface="210 밀레니얼 Light" panose="020B0600000101010101" charset="-127"/>
                <a:ea typeface="210 밀레니얼 Light" panose="020B0600000101010101" charset="-127"/>
              </a:rPr>
              <a:t>뉴시스</a:t>
            </a:r>
            <a:r>
              <a:rPr lang="ko-KR" altLang="en-US" sz="2000" dirty="0">
                <a:latin typeface="210 밀레니얼 Light" panose="020B0600000101010101" charset="-127"/>
                <a:ea typeface="210 밀레니얼 Light" panose="020B0600000101010101" charset="-127"/>
              </a:rPr>
              <a:t> </a:t>
            </a:r>
            <a:r>
              <a:rPr lang="en-US" altLang="ko-KR" sz="2000" dirty="0">
                <a:latin typeface="210 밀레니얼 Light" panose="020B0600000101010101" charset="-127"/>
                <a:ea typeface="210 밀레니얼 Light" panose="020B0600000101010101" charset="-127"/>
              </a:rPr>
              <a:t>&gt;</a:t>
            </a:r>
            <a:endParaRPr lang="ko-KR" altLang="en-US" sz="20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893598" y="557698"/>
            <a:ext cx="428307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기획 배경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뉴스 기사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4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17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893598" y="557698"/>
            <a:ext cx="428307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기획 배경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뉴스 기사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2050" name="Picture 2" descr="확대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19" y="2318684"/>
            <a:ext cx="8553475" cy="578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7877" y="8137561"/>
            <a:ext cx="855347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/>
              <a:t>교직 이탈 이유 </a:t>
            </a:r>
            <a:r>
              <a:rPr lang="en-US" altLang="ko-KR" dirty="0"/>
              <a:t>- [ 2023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~ 6</a:t>
            </a:r>
            <a:r>
              <a:rPr lang="ko-KR" altLang="en-US" dirty="0"/>
              <a:t>월까지 전국 초중고 교사 약 </a:t>
            </a:r>
            <a:r>
              <a:rPr lang="en-US" altLang="ko-KR" b="1" dirty="0"/>
              <a:t>8000</a:t>
            </a:r>
            <a:r>
              <a:rPr lang="ko-KR" altLang="en-US" b="1" dirty="0"/>
              <a:t>명</a:t>
            </a:r>
            <a:r>
              <a:rPr lang="ko-KR" altLang="en-US" dirty="0"/>
              <a:t>을 대상 </a:t>
            </a:r>
            <a:r>
              <a:rPr lang="en-US" altLang="ko-KR" dirty="0"/>
              <a:t>]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&lt; </a:t>
            </a:r>
            <a:r>
              <a:rPr lang="ko-KR" altLang="en-US" dirty="0"/>
              <a:t>교육부</a:t>
            </a:r>
            <a:r>
              <a:rPr lang="en-US" altLang="ko-KR" dirty="0"/>
              <a:t>-</a:t>
            </a:r>
            <a:r>
              <a:rPr lang="ko-KR" altLang="en-US" dirty="0" err="1"/>
              <a:t>교육개발원</a:t>
            </a:r>
            <a:r>
              <a:rPr lang="en-US" altLang="ko-KR" dirty="0"/>
              <a:t>, </a:t>
            </a:r>
            <a:r>
              <a:rPr lang="ko-KR" altLang="en-US" dirty="0"/>
              <a:t>교원인사제도개선을 위한 인식조사 결과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4138890406"/>
              </p:ext>
            </p:extLst>
          </p:nvPr>
        </p:nvGraphicFramePr>
        <p:xfrm>
          <a:off x="9367870" y="2403756"/>
          <a:ext cx="8118616" cy="5563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511092" y="8137561"/>
            <a:ext cx="779462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&lt; </a:t>
            </a:r>
            <a:r>
              <a:rPr lang="ko-KR" altLang="en-US" b="1" dirty="0"/>
              <a:t>국회 </a:t>
            </a:r>
            <a:r>
              <a:rPr lang="ko-KR" altLang="en-US" b="1" dirty="0" err="1"/>
              <a:t>소통관</a:t>
            </a:r>
            <a:r>
              <a:rPr lang="ko-KR" altLang="en-US" b="1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기자회견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  <a:r>
              <a:rPr lang="ko-KR" altLang="en-US" dirty="0"/>
              <a:t> 교육 관계자 </a:t>
            </a:r>
            <a:r>
              <a:rPr lang="en-US" altLang="ko-KR" sz="2000" b="1" dirty="0"/>
              <a:t>13</a:t>
            </a:r>
            <a:r>
              <a:rPr lang="ko-KR" altLang="en-US" sz="2000" b="1" dirty="0"/>
              <a:t>만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천</a:t>
            </a:r>
            <a:r>
              <a:rPr lang="en-US" altLang="ko-KR" sz="2000" b="1" dirty="0"/>
              <a:t>359</a:t>
            </a:r>
            <a:r>
              <a:rPr lang="ko-KR" altLang="en-US" sz="2000" b="1" dirty="0"/>
              <a:t>명</a:t>
            </a:r>
            <a:r>
              <a:rPr lang="ko-KR" altLang="en-US" dirty="0"/>
              <a:t>을 대상으로 실시한 온라인 설문조사 결과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204528" y="2953958"/>
            <a:ext cx="4320000" cy="4401205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r>
              <a:rPr lang="en-US" altLang="ko-KR" sz="4000" dirty="0">
                <a:latin typeface="210 밀레니얼 Light" panose="020B0600000101010101" charset="-127"/>
                <a:ea typeface="210 밀레니얼 Light" panose="020B0600000101010101" charset="-127"/>
              </a:rPr>
              <a:t>1</a:t>
            </a:r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</a:rPr>
              <a:t>위</a:t>
            </a:r>
            <a:r>
              <a:rPr lang="en-US" altLang="ko-KR" sz="4000" dirty="0">
                <a:latin typeface="210 밀레니얼 Light" panose="020B0600000101010101" charset="-127"/>
                <a:ea typeface="210 밀레니얼 Light" panose="020B0600000101010101" charset="-127"/>
              </a:rPr>
              <a:t>. 33.85%</a:t>
            </a:r>
          </a:p>
          <a:p>
            <a:pPr algn="ctr"/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</a:rPr>
              <a:t>교권 침해 </a:t>
            </a:r>
            <a:r>
              <a:rPr lang="ko-KR" altLang="en-US" sz="4000" dirty="0" err="1">
                <a:latin typeface="210 밀레니얼 Light" panose="020B0600000101010101" charset="-127"/>
                <a:ea typeface="210 밀레니얼 Light" panose="020B0600000101010101" charset="-127"/>
              </a:rPr>
              <a:t>사례증가에</a:t>
            </a:r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</a:rPr>
              <a:t> 따른 </a:t>
            </a:r>
            <a:r>
              <a:rPr lang="ko-KR" altLang="en-US" sz="4000" dirty="0" err="1">
                <a:latin typeface="210 밀레니얼 Light" panose="020B0600000101010101" charset="-127"/>
                <a:ea typeface="210 밀레니얼 Light" panose="020B0600000101010101" charset="-127"/>
              </a:rPr>
              <a:t>교수효능감</a:t>
            </a:r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</a:rPr>
              <a:t> 저하</a:t>
            </a:r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endParaRPr lang="ko-KR" altLang="en-US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7877" y="2318684"/>
            <a:ext cx="8512829" cy="6744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92311" y="2953958"/>
            <a:ext cx="4320000" cy="4401205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r>
              <a:rPr lang="en-US" altLang="ko-KR" sz="4000" dirty="0">
                <a:latin typeface="210 밀레니얼 Light" panose="020B0600000101010101" charset="-127"/>
                <a:ea typeface="210 밀레니얼 Light" panose="020B0600000101010101" charset="-127"/>
              </a:rPr>
              <a:t>2</a:t>
            </a:r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</a:rPr>
              <a:t>위</a:t>
            </a:r>
            <a:r>
              <a:rPr lang="en-US" altLang="ko-KR" sz="4000" dirty="0">
                <a:latin typeface="210 밀레니얼 Light" panose="020B0600000101010101" charset="-127"/>
                <a:ea typeface="210 밀레니얼 Light" panose="020B0600000101010101" charset="-127"/>
              </a:rPr>
              <a:t>. 18.44%</a:t>
            </a:r>
          </a:p>
          <a:p>
            <a:pPr algn="ctr"/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</a:rPr>
              <a:t>행정업무 과다로 인한 직무스트레스</a:t>
            </a:r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endParaRPr lang="ko-KR" altLang="en-US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0094" y="2953958"/>
            <a:ext cx="4320000" cy="4401205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r>
              <a:rPr lang="en-US" altLang="ko-KR" sz="4000" dirty="0">
                <a:latin typeface="210 밀레니얼 Light" panose="020B0600000101010101" charset="-127"/>
                <a:ea typeface="210 밀레니얼 Light" panose="020B0600000101010101" charset="-127"/>
              </a:rPr>
              <a:t>3</a:t>
            </a:r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</a:rPr>
              <a:t>위</a:t>
            </a:r>
            <a:r>
              <a:rPr lang="en-US" altLang="ko-KR" sz="4000" dirty="0">
                <a:latin typeface="210 밀레니얼 Light" panose="020B0600000101010101" charset="-127"/>
                <a:ea typeface="210 밀레니얼 Light" panose="020B0600000101010101" charset="-127"/>
              </a:rPr>
              <a:t>. 10.77%</a:t>
            </a:r>
          </a:p>
          <a:p>
            <a:pPr algn="ctr"/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</a:rPr>
              <a:t>학생 및 </a:t>
            </a:r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</a:rPr>
              <a:t>학부모와 소통의 어려움</a:t>
            </a:r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pPr algn="ctr"/>
            <a:endParaRPr lang="ko-KR" altLang="en-US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14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893598" y="557698"/>
            <a:ext cx="428307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기획 배경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뉴스 기사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2050" name="Picture 2" descr="확대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19" y="2318684"/>
            <a:ext cx="8553475" cy="578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7877" y="8137561"/>
            <a:ext cx="855347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/>
              <a:t>교직 이탈 이유 </a:t>
            </a:r>
            <a:r>
              <a:rPr lang="en-US" altLang="ko-KR" dirty="0"/>
              <a:t>- [ 2023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~ 6</a:t>
            </a:r>
            <a:r>
              <a:rPr lang="ko-KR" altLang="en-US" dirty="0"/>
              <a:t>월까지 전국 초중고 교사 약 </a:t>
            </a:r>
            <a:r>
              <a:rPr lang="en-US" altLang="ko-KR" b="1" dirty="0"/>
              <a:t>8000</a:t>
            </a:r>
            <a:r>
              <a:rPr lang="ko-KR" altLang="en-US" b="1" dirty="0"/>
              <a:t>명</a:t>
            </a:r>
            <a:r>
              <a:rPr lang="ko-KR" altLang="en-US" dirty="0"/>
              <a:t>을 대상 </a:t>
            </a:r>
            <a:r>
              <a:rPr lang="en-US" altLang="ko-KR" dirty="0"/>
              <a:t>]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&lt; </a:t>
            </a:r>
            <a:r>
              <a:rPr lang="ko-KR" altLang="en-US" dirty="0"/>
              <a:t>교육부</a:t>
            </a:r>
            <a:r>
              <a:rPr lang="en-US" altLang="ko-KR" dirty="0"/>
              <a:t>-</a:t>
            </a:r>
            <a:r>
              <a:rPr lang="ko-KR" altLang="en-US" dirty="0" err="1"/>
              <a:t>교육개발원</a:t>
            </a:r>
            <a:r>
              <a:rPr lang="en-US" altLang="ko-KR" dirty="0"/>
              <a:t>, </a:t>
            </a:r>
            <a:r>
              <a:rPr lang="ko-KR" altLang="en-US" dirty="0"/>
              <a:t>교원인사제도개선을 위한 인식조사 결과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4138890406"/>
              </p:ext>
            </p:extLst>
          </p:nvPr>
        </p:nvGraphicFramePr>
        <p:xfrm>
          <a:off x="9367870" y="2403756"/>
          <a:ext cx="8118616" cy="5563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511092" y="8137561"/>
            <a:ext cx="779462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&lt; </a:t>
            </a:r>
            <a:r>
              <a:rPr lang="ko-KR" altLang="en-US" b="1" dirty="0"/>
              <a:t>국회 </a:t>
            </a:r>
            <a:r>
              <a:rPr lang="ko-KR" altLang="en-US" b="1" dirty="0" err="1"/>
              <a:t>소통관</a:t>
            </a:r>
            <a:r>
              <a:rPr lang="ko-KR" altLang="en-US" b="1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기자회견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  <a:r>
              <a:rPr lang="ko-KR" altLang="en-US" dirty="0"/>
              <a:t> 교육 관계자 </a:t>
            </a:r>
            <a:r>
              <a:rPr lang="en-US" altLang="ko-KR" sz="2000" b="1" dirty="0"/>
              <a:t>13</a:t>
            </a:r>
            <a:r>
              <a:rPr lang="ko-KR" altLang="en-US" sz="2000" b="1" dirty="0"/>
              <a:t>만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천</a:t>
            </a:r>
            <a:r>
              <a:rPr lang="en-US" altLang="ko-KR" sz="2000" b="1" dirty="0"/>
              <a:t>359</a:t>
            </a:r>
            <a:r>
              <a:rPr lang="ko-KR" altLang="en-US" sz="2000" b="1" dirty="0"/>
              <a:t>명</a:t>
            </a:r>
            <a:r>
              <a:rPr lang="ko-KR" altLang="en-US" dirty="0"/>
              <a:t>을 대상으로 실시한 온라인 설문조사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70446" y="2318684"/>
            <a:ext cx="7944985" cy="6744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28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4" name="TextBox 7"/>
          <p:cNvSpPr txBox="1"/>
          <p:nvPr/>
        </p:nvSpPr>
        <p:spPr>
          <a:xfrm>
            <a:off x="893598" y="557698"/>
            <a:ext cx="619300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기획 배경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현직자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대상 설문조사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62983169"/>
              </p:ext>
            </p:extLst>
          </p:nvPr>
        </p:nvGraphicFramePr>
        <p:xfrm>
          <a:off x="9359558" y="2935332"/>
          <a:ext cx="8118616" cy="5563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789" y="1886742"/>
            <a:ext cx="8094804" cy="7439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886742"/>
            <a:ext cx="8118189" cy="7439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013984" y="2324100"/>
            <a:ext cx="662415" cy="201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32163" y="6134100"/>
            <a:ext cx="662415" cy="201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148322" y="2310160"/>
            <a:ext cx="662415" cy="201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152645" y="6438900"/>
            <a:ext cx="662415" cy="201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266311" y="1958895"/>
            <a:ext cx="717093" cy="365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6504318" y="1917918"/>
            <a:ext cx="662415" cy="351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320989" y="5782835"/>
            <a:ext cx="662415" cy="351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6764000" y="5964135"/>
            <a:ext cx="402732" cy="371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38517" y="1886742"/>
            <a:ext cx="8118188" cy="3742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38517" y="5629126"/>
            <a:ext cx="8118188" cy="36969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156705" y="1886741"/>
            <a:ext cx="8058580" cy="7439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25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16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893598" y="557698"/>
            <a:ext cx="619300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기획 배경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현직자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대상 설문조사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62983169"/>
              </p:ext>
            </p:extLst>
          </p:nvPr>
        </p:nvGraphicFramePr>
        <p:xfrm>
          <a:off x="9359558" y="2935332"/>
          <a:ext cx="8118616" cy="5563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/>
          <p:cNvSpPr/>
          <p:nvPr/>
        </p:nvSpPr>
        <p:spPr>
          <a:xfrm>
            <a:off x="1143000" y="2781300"/>
            <a:ext cx="1524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02" y="1904061"/>
            <a:ext cx="16212993" cy="7439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그래픽, 상징, 원, 디자인이(가) 표시된 사진&#10;&#10;자동 생성된 설명">
            <a:extLst>
              <a:ext uri="{FF2B5EF4-FFF2-40B4-BE49-F238E27FC236}">
                <a16:creationId xmlns:a16="http://schemas.microsoft.com/office/drawing/2014/main" id="{01E655C5-BDD4-1DBB-584F-7BD255FC1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817375"/>
            <a:ext cx="7772400" cy="5794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A8172A-F954-B0C6-9818-64C79B719DDD}"/>
              </a:ext>
            </a:extLst>
          </p:cNvPr>
          <p:cNvCxnSpPr>
            <a:cxnSpLocks/>
          </p:cNvCxnSpPr>
          <p:nvPr/>
        </p:nvCxnSpPr>
        <p:spPr>
          <a:xfrm>
            <a:off x="4572000" y="2628900"/>
            <a:ext cx="8229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6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8" name="TextBox 7"/>
          <p:cNvSpPr txBox="1"/>
          <p:nvPr/>
        </p:nvSpPr>
        <p:spPr>
          <a:xfrm>
            <a:off x="893598" y="557698"/>
            <a:ext cx="619300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기획 배경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</a:t>
            </a:r>
            <a:r>
              <a:rPr lang="ko-KR" altLang="en-US" sz="3200" dirty="0" smtClean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결론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828723" y="2093545"/>
            <a:ext cx="6638706" cy="1061727"/>
            <a:chOff x="0" y="0"/>
            <a:chExt cx="401558" cy="5774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28723" y="3141761"/>
            <a:ext cx="6638706" cy="5989794"/>
            <a:chOff x="0" y="0"/>
            <a:chExt cx="1337901" cy="5774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828723" y="2325822"/>
            <a:ext cx="663870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해결방안</a:t>
            </a:r>
            <a:endParaRPr lang="en-US" sz="4000" u="none" strike="noStrike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grpSp>
        <p:nvGrpSpPr>
          <p:cNvPr id="46" name="Group 24"/>
          <p:cNvGrpSpPr/>
          <p:nvPr/>
        </p:nvGrpSpPr>
        <p:grpSpPr>
          <a:xfrm>
            <a:off x="1512281" y="3141761"/>
            <a:ext cx="6638706" cy="5989794"/>
            <a:chOff x="0" y="0"/>
            <a:chExt cx="1337901" cy="577485"/>
          </a:xfrm>
        </p:grpSpPr>
        <p:sp>
          <p:nvSpPr>
            <p:cNvPr id="47" name="Freeform 25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26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176704" y="4346397"/>
            <a:ext cx="5661064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ko-KR" sz="40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- </a:t>
            </a:r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불량학생 지도 관리</a:t>
            </a:r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just"/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just"/>
            <a:r>
              <a:rPr lang="en-US" altLang="ko-KR" sz="40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- </a:t>
            </a:r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과도한 행정 업무</a:t>
            </a:r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just"/>
            <a:endParaRPr lang="en-US" altLang="ko-KR" sz="40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just"/>
            <a:r>
              <a:rPr lang="en-US" altLang="ko-KR" sz="4000" b="1" dirty="0">
                <a:solidFill>
                  <a:srgbClr val="FF0000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- </a:t>
            </a:r>
            <a:r>
              <a:rPr lang="ko-KR" altLang="en-US" sz="4000" b="1" dirty="0">
                <a:solidFill>
                  <a:srgbClr val="FF0000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학부모 악성 민원</a:t>
            </a:r>
            <a:r>
              <a:rPr lang="en-US" altLang="ko-KR" sz="4000" b="1" dirty="0">
                <a:solidFill>
                  <a:srgbClr val="FF0000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, </a:t>
            </a:r>
            <a:r>
              <a:rPr lang="ko-KR" altLang="en-US" sz="4000" b="1" dirty="0">
                <a:solidFill>
                  <a:srgbClr val="FF0000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상담</a:t>
            </a:r>
            <a:endParaRPr lang="en-US" sz="4000" b="1" dirty="0">
              <a:solidFill>
                <a:srgbClr val="FF0000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49" name="Group 12"/>
          <p:cNvGrpSpPr/>
          <p:nvPr/>
        </p:nvGrpSpPr>
        <p:grpSpPr>
          <a:xfrm>
            <a:off x="1512280" y="2099126"/>
            <a:ext cx="6638706" cy="1061727"/>
            <a:chOff x="0" y="0"/>
            <a:chExt cx="401558" cy="577485"/>
          </a:xfrm>
        </p:grpSpPr>
        <p:sp>
          <p:nvSpPr>
            <p:cNvPr id="50" name="Freeform 13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14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37"/>
          <p:cNvSpPr txBox="1"/>
          <p:nvPr/>
        </p:nvSpPr>
        <p:spPr>
          <a:xfrm>
            <a:off x="1512279" y="2340008"/>
            <a:ext cx="663870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문제점</a:t>
            </a:r>
            <a:endParaRPr lang="en-US" sz="4000" u="none" strike="noStrike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53" name="오른쪽 화살표 52"/>
          <p:cNvSpPr/>
          <p:nvPr/>
        </p:nvSpPr>
        <p:spPr>
          <a:xfrm>
            <a:off x="8305799" y="4783800"/>
            <a:ext cx="1371601" cy="6858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4" name="TextBox 33"/>
          <p:cNvSpPr txBox="1"/>
          <p:nvPr/>
        </p:nvSpPr>
        <p:spPr>
          <a:xfrm>
            <a:off x="9828722" y="3611728"/>
            <a:ext cx="66387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화상통화</a:t>
            </a:r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와</a:t>
            </a:r>
            <a:r>
              <a:rPr lang="ko-KR" altLang="en-US" sz="40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altLang="ko-KR" sz="4000" b="1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AI</a:t>
            </a:r>
            <a:r>
              <a:rPr lang="ko-KR" altLang="en-US" sz="40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를 활용한 적극적 권리 보호 서비스 </a:t>
            </a:r>
            <a:endParaRPr lang="en-US" sz="4000" b="1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932901" y="6274415"/>
            <a:ext cx="2280369" cy="22803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11364389" y="6312973"/>
            <a:ext cx="2280369" cy="228036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2148645" y="5261190"/>
            <a:ext cx="2280369" cy="22803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2504573" y="6078208"/>
            <a:ext cx="156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선생님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397235" y="7389203"/>
            <a:ext cx="156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학생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3611912" y="7389204"/>
            <a:ext cx="156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학부모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"/>
          <p:cNvGrpSpPr/>
          <p:nvPr/>
        </p:nvGrpSpPr>
        <p:grpSpPr>
          <a:xfrm>
            <a:off x="249380" y="266700"/>
            <a:ext cx="17820000" cy="9720000"/>
            <a:chOff x="0" y="0"/>
            <a:chExt cx="4390018" cy="2353865"/>
          </a:xfrm>
        </p:grpSpPr>
        <p:sp>
          <p:nvSpPr>
            <p:cNvPr id="22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5"/>
          <p:cNvSpPr/>
          <p:nvPr/>
        </p:nvSpPr>
        <p:spPr>
          <a:xfrm>
            <a:off x="233999" y="1181100"/>
            <a:ext cx="17820000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6"/>
          <p:cNvSpPr txBox="1"/>
          <p:nvPr/>
        </p:nvSpPr>
        <p:spPr>
          <a:xfrm>
            <a:off x="14728529" y="561214"/>
            <a:ext cx="26066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낙동강 </a:t>
            </a:r>
            <a:r>
              <a:rPr lang="ko-KR" altLang="en-US" sz="3200" dirty="0" err="1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공룡알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893598" y="557698"/>
            <a:ext cx="619300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기획 배경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</a:t>
            </a:r>
            <a:r>
              <a:rPr lang="ko-KR" altLang="en-US" sz="3200" dirty="0" smtClean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결론</a:t>
            </a:r>
            <a:endParaRPr lang="en-US" altLang="ko-KR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829299" y="5147858"/>
            <a:ext cx="8763000" cy="2939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3900" b="1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敎權</a:t>
            </a:r>
            <a:endParaRPr lang="en-US" altLang="ko-KR" sz="23900" b="1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algn="ctr">
              <a:lnSpc>
                <a:spcPts val="8959"/>
              </a:lnSpc>
            </a:pPr>
            <a:endParaRPr lang="en-US" sz="23900" b="1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55723" y="10706100"/>
            <a:ext cx="155765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교원의 권리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교권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적극적 권리 </a:t>
            </a:r>
            <a:r>
              <a:rPr lang="en-US" altLang="ko-KR" sz="2400" b="1" dirty="0"/>
              <a:t>+</a:t>
            </a:r>
            <a:r>
              <a:rPr lang="ko-KR" altLang="en-US" sz="2400" b="1" dirty="0"/>
              <a:t> 소극적 권리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자율성 신장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endParaRPr lang="en-US" altLang="ko-KR" sz="2400" dirty="0"/>
          </a:p>
          <a:p>
            <a:r>
              <a:rPr lang="ko-KR" altLang="en-US" sz="2400" dirty="0"/>
              <a:t>교원이 교육전문가로서 그 직무를 수행하는데 자율성을 보장받아야 한다는 것을 의미한다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사회경제적 지위 보장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endParaRPr lang="en-US" altLang="ko-KR" sz="2400" dirty="0"/>
          </a:p>
          <a:p>
            <a:r>
              <a:rPr lang="ko-KR" altLang="en-US" sz="2400" dirty="0"/>
              <a:t>학생들의 학습을 위해</a:t>
            </a:r>
            <a:r>
              <a:rPr lang="en-US" altLang="ko-KR" sz="2400" dirty="0"/>
              <a:t>, </a:t>
            </a:r>
            <a:r>
              <a:rPr lang="ko-KR" altLang="en-US" sz="2400" dirty="0"/>
              <a:t>교원이 안정된 생활기반 위에서 교육활동에 전념할 수 있도록 요구되는 권리다</a:t>
            </a:r>
            <a:r>
              <a:rPr lang="en-US" altLang="ko-KR" sz="2400" dirty="0"/>
              <a:t>. </a:t>
            </a:r>
          </a:p>
          <a:p>
            <a:r>
              <a:rPr lang="en-US" altLang="ko-KR" sz="2400" dirty="0"/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근무조건 개선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endParaRPr lang="en-US" altLang="ko-KR" sz="2400" dirty="0"/>
          </a:p>
          <a:p>
            <a:r>
              <a:rPr lang="ko-KR" altLang="en-US" sz="2400" dirty="0"/>
              <a:t>교원이 교육활동에 전념하여 학생들의 학습을 효과적으로 지도할 수 있기 때문에 보장되어야 하는 권리</a:t>
            </a:r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280142" y="2754810"/>
            <a:ext cx="178046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b="1" dirty="0">
                <a:latin typeface="210 밀레니얼 Light" panose="020B0600000101010101" charset="-127"/>
                <a:ea typeface="210 밀레니얼 Light" panose="020B0600000101010101" charset="-127"/>
              </a:rPr>
              <a:t>적극적 </a:t>
            </a:r>
            <a:r>
              <a:rPr lang="ko-KR" altLang="en-US" sz="6000" b="1" dirty="0" smtClean="0">
                <a:latin typeface="210 밀레니얼 Light" panose="020B0600000101010101" charset="-127"/>
                <a:ea typeface="210 밀레니얼 Light" panose="020B0600000101010101" charset="-127"/>
              </a:rPr>
              <a:t>권리 </a:t>
            </a:r>
            <a:r>
              <a:rPr lang="en-US" altLang="ko-KR" sz="6000" b="1" dirty="0">
                <a:latin typeface="210 밀레니얼 Light" panose="020B0600000101010101" charset="-127"/>
                <a:ea typeface="210 밀레니얼 Light" panose="020B0600000101010101" charset="-127"/>
              </a:rPr>
              <a:t>+ </a:t>
            </a:r>
            <a:r>
              <a:rPr lang="ko-KR" altLang="en-US" sz="6000" b="1" dirty="0">
                <a:latin typeface="210 밀레니얼 Light" panose="020B0600000101010101" charset="-127"/>
                <a:ea typeface="210 밀레니얼 Light" panose="020B0600000101010101" charset="-127"/>
              </a:rPr>
              <a:t>소극적 </a:t>
            </a:r>
            <a:r>
              <a:rPr lang="ko-KR" altLang="en-US" sz="6000" b="1" dirty="0" smtClean="0">
                <a:latin typeface="210 밀레니얼 Light" panose="020B0600000101010101" charset="-127"/>
                <a:ea typeface="210 밀레니얼 Light" panose="020B0600000101010101" charset="-127"/>
              </a:rPr>
              <a:t>권리</a:t>
            </a:r>
            <a:endParaRPr lang="en-US" altLang="ko-KR" sz="6000" b="1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02561" y="4138169"/>
            <a:ext cx="1508219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210 밀레니얼 Light" panose="020B0600000101010101" charset="-127"/>
                <a:ea typeface="210 밀레니얼 Light" panose="020B0600000101010101" charset="-127"/>
              </a:rPr>
              <a:t>1. </a:t>
            </a:r>
            <a:r>
              <a:rPr lang="ko-KR" altLang="en-US" sz="4000" b="1" dirty="0">
                <a:latin typeface="210 밀레니얼 Light" panose="020B0600000101010101" charset="-127"/>
                <a:ea typeface="210 밀레니얼 Light" panose="020B0600000101010101" charset="-127"/>
              </a:rPr>
              <a:t>자율성 신장</a:t>
            </a:r>
            <a:r>
              <a:rPr lang="ko-KR" altLang="en-US" dirty="0">
                <a:latin typeface="210 밀레니얼 Light" panose="020B0600000101010101" charset="-127"/>
                <a:ea typeface="210 밀레니얼 Light" panose="020B0600000101010101" charset="-127"/>
              </a:rPr>
              <a:t/>
            </a:r>
            <a:br>
              <a:rPr lang="ko-KR" altLang="en-US" dirty="0">
                <a:latin typeface="210 밀레니얼 Light" panose="020B0600000101010101" charset="-127"/>
                <a:ea typeface="210 밀레니얼 Light" panose="020B0600000101010101" charset="-127"/>
              </a:rPr>
            </a:br>
            <a:endParaRPr lang="en-US" altLang="ko-KR" sz="1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400" dirty="0">
                <a:latin typeface="210 밀레니얼 Light" panose="020B0600000101010101" charset="-127"/>
                <a:ea typeface="210 밀레니얼 Light" panose="020B0600000101010101" charset="-127"/>
              </a:rPr>
              <a:t>교원이 교육전문가로서 그 직무를 수행하는데 자율성을 보장받아야 한다는 것을 의미한다</a:t>
            </a:r>
            <a:r>
              <a:rPr lang="en-US" altLang="ko-KR" sz="2400" dirty="0">
                <a:latin typeface="210 밀레니얼 Light" panose="020B0600000101010101" charset="-127"/>
                <a:ea typeface="210 밀레니얼 Light" panose="020B0600000101010101" charset="-127"/>
              </a:rPr>
              <a:t>. </a:t>
            </a:r>
            <a:endParaRPr lang="ko-KR" altLang="en-US" sz="24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02562" y="5736971"/>
            <a:ext cx="150821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210 밀레니얼 Light" panose="020B0600000101010101" charset="-127"/>
                <a:ea typeface="210 밀레니얼 Light" panose="020B0600000101010101" charset="-127"/>
              </a:rPr>
              <a:t>2. </a:t>
            </a:r>
            <a:r>
              <a:rPr lang="ko-KR" altLang="en-US" sz="4000" b="1" dirty="0">
                <a:latin typeface="210 밀레니얼 Light" panose="020B0600000101010101" charset="-127"/>
                <a:ea typeface="210 밀레니얼 Light" panose="020B0600000101010101" charset="-127"/>
              </a:rPr>
              <a:t>사회경제적 </a:t>
            </a:r>
            <a:r>
              <a:rPr lang="ko-KR" altLang="en-US" sz="4000" b="1" dirty="0" err="1">
                <a:latin typeface="210 밀레니얼 Light" panose="020B0600000101010101" charset="-127"/>
                <a:ea typeface="210 밀레니얼 Light" panose="020B0600000101010101" charset="-127"/>
              </a:rPr>
              <a:t>지위보장</a:t>
            </a:r>
            <a:r>
              <a:rPr lang="en-US" altLang="ko-KR" sz="4000" b="1" dirty="0">
                <a:latin typeface="210 밀레니얼 Light" panose="020B0600000101010101" charset="-127"/>
                <a:ea typeface="210 밀레니얼 Light" panose="020B0600000101010101" charset="-127"/>
              </a:rPr>
              <a:t> </a:t>
            </a:r>
            <a:endParaRPr lang="en-US" altLang="ko-KR" sz="4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400" dirty="0">
                <a:latin typeface="210 밀레니얼 Light" panose="020B0600000101010101" charset="-127"/>
                <a:ea typeface="210 밀레니얼 Light" panose="020B0600000101010101" charset="-127"/>
              </a:rPr>
              <a:t>교원이 안정된 생활기반 위에서 교육활동에 전념할 수 있도록 인간다운 생활권 이상을 가진다</a:t>
            </a:r>
            <a:r>
              <a:rPr lang="en-US" altLang="ko-KR" sz="2400" dirty="0">
                <a:latin typeface="210 밀레니얼 Light" panose="020B0600000101010101" charset="-127"/>
                <a:ea typeface="210 밀레니얼 Light" panose="020B0600000101010101" charset="-127"/>
              </a:rPr>
              <a:t>. </a:t>
            </a:r>
            <a:endParaRPr lang="ko-KR" altLang="en-US" sz="24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02561" y="7181885"/>
            <a:ext cx="1508219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210 밀레니얼 Light" panose="020B0600000101010101" charset="-127"/>
                <a:ea typeface="210 밀레니얼 Light" panose="020B0600000101010101" charset="-127"/>
              </a:rPr>
              <a:t>3. </a:t>
            </a:r>
            <a:r>
              <a:rPr lang="ko-KR" altLang="en-US" sz="4000" b="1" dirty="0">
                <a:latin typeface="210 밀레니얼 Light" panose="020B0600000101010101" charset="-127"/>
                <a:ea typeface="210 밀레니얼 Light" panose="020B0600000101010101" charset="-127"/>
              </a:rPr>
              <a:t>근무조건 개선</a:t>
            </a:r>
            <a:r>
              <a:rPr lang="ko-KR" altLang="en-US" dirty="0">
                <a:latin typeface="210 밀레니얼 Light" panose="020B0600000101010101" charset="-127"/>
                <a:ea typeface="210 밀레니얼 Light" panose="020B0600000101010101" charset="-127"/>
              </a:rPr>
              <a:t/>
            </a:r>
            <a:br>
              <a:rPr lang="ko-KR" altLang="en-US" dirty="0">
                <a:latin typeface="210 밀레니얼 Light" panose="020B0600000101010101" charset="-127"/>
                <a:ea typeface="210 밀레니얼 Light" panose="020B0600000101010101" charset="-127"/>
              </a:rPr>
            </a:br>
            <a:endParaRPr lang="en-US" altLang="ko-KR" sz="1000" dirty="0">
              <a:latin typeface="210 밀레니얼 Light" panose="020B0600000101010101" charset="-127"/>
              <a:ea typeface="210 밀레니얼 Light" panose="020B0600000101010101" charset="-127"/>
            </a:endParaRPr>
          </a:p>
          <a:p>
            <a:r>
              <a:rPr lang="ko-KR" altLang="en-US" sz="2400" dirty="0">
                <a:latin typeface="210 밀레니얼 Light" panose="020B0600000101010101" charset="-127"/>
                <a:ea typeface="210 밀레니얼 Light" panose="020B0600000101010101" charset="-127"/>
              </a:rPr>
              <a:t>교원의 근무환경이 곧 학생들의 교육환경이므로 효과적인 교육을 위해 반드시 필요하다</a:t>
            </a:r>
            <a:r>
              <a:rPr lang="en-US" altLang="ko-KR" sz="2400" dirty="0">
                <a:latin typeface="210 밀레니얼 Light" panose="020B0600000101010101" charset="-127"/>
                <a:ea typeface="210 밀레니얼 Light" panose="020B0600000101010101" charset="-127"/>
              </a:rPr>
              <a:t>.</a:t>
            </a:r>
            <a:endParaRPr lang="ko-KR" altLang="en-US" sz="24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0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46914E-6 L 0 -0.2825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7272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7272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" grpId="0"/>
      <p:bldP spid="3" grpId="1"/>
      <p:bldP spid="4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770</Words>
  <Application>Microsoft Office PowerPoint</Application>
  <PresentationFormat>사용자 지정</PresentationFormat>
  <Paragraphs>188</Paragraphs>
  <Slides>28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210 디딤고딕</vt:lpstr>
      <vt:lpstr>Arial</vt:lpstr>
      <vt:lpstr>Calibri</vt:lpstr>
      <vt:lpstr>210 밀레니얼 Light</vt:lpstr>
      <vt:lpstr>맑은 고딕</vt:lpstr>
      <vt:lpstr>210 밀레니얼</vt:lpstr>
      <vt:lpstr>210 디딤고딕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dc:creator>SSAFY</dc:creator>
  <cp:lastModifiedBy>SSAFY</cp:lastModifiedBy>
  <cp:revision>160</cp:revision>
  <dcterms:created xsi:type="dcterms:W3CDTF">2006-08-16T00:00:00Z</dcterms:created>
  <dcterms:modified xsi:type="dcterms:W3CDTF">2024-08-12T13:27:36Z</dcterms:modified>
  <dc:identifier>DAGL0JKkQHA</dc:identifier>
</cp:coreProperties>
</file>